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notesSlides/notesSlide11.xml" ContentType="application/vnd.openxmlformats-officedocument.presentationml.notesSlide+xml"/>
  <Override PartName="/ppt/charts/chart12.xml" ContentType="application/vnd.openxmlformats-officedocument.drawingml.chart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5.xml" ContentType="application/vnd.openxmlformats-officedocument.drawingml.chart+xml"/>
  <Override PartName="/ppt/drawings/drawing2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50"/>
  </p:notesMasterIdLst>
  <p:handoutMasterIdLst>
    <p:handoutMasterId r:id="rId51"/>
  </p:handoutMasterIdLst>
  <p:sldIdLst>
    <p:sldId id="357" r:id="rId4"/>
    <p:sldId id="360" r:id="rId5"/>
    <p:sldId id="381" r:id="rId6"/>
    <p:sldId id="259" r:id="rId7"/>
    <p:sldId id="317" r:id="rId8"/>
    <p:sldId id="318" r:id="rId9"/>
    <p:sldId id="320" r:id="rId10"/>
    <p:sldId id="321" r:id="rId11"/>
    <p:sldId id="322" r:id="rId12"/>
    <p:sldId id="319" r:id="rId13"/>
    <p:sldId id="323" r:id="rId14"/>
    <p:sldId id="325" r:id="rId15"/>
    <p:sldId id="326" r:id="rId16"/>
    <p:sldId id="327" r:id="rId17"/>
    <p:sldId id="328" r:id="rId18"/>
    <p:sldId id="329" r:id="rId19"/>
    <p:sldId id="316" r:id="rId20"/>
    <p:sldId id="384" r:id="rId21"/>
    <p:sldId id="38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83" r:id="rId41"/>
    <p:sldId id="379" r:id="rId42"/>
    <p:sldId id="385" r:id="rId43"/>
    <p:sldId id="386" r:id="rId44"/>
    <p:sldId id="387" r:id="rId45"/>
    <p:sldId id="388" r:id="rId46"/>
    <p:sldId id="389" r:id="rId47"/>
    <p:sldId id="390" r:id="rId48"/>
    <p:sldId id="359" r:id="rId49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954E1A34-B675-45BD-ABF3-F16EF18782AA}">
          <p14:sldIdLst>
            <p14:sldId id="357"/>
            <p14:sldId id="360"/>
            <p14:sldId id="381"/>
            <p14:sldId id="259"/>
            <p14:sldId id="317"/>
            <p14:sldId id="318"/>
            <p14:sldId id="320"/>
            <p14:sldId id="321"/>
            <p14:sldId id="322"/>
            <p14:sldId id="319"/>
            <p14:sldId id="323"/>
            <p14:sldId id="325"/>
            <p14:sldId id="326"/>
            <p14:sldId id="327"/>
            <p14:sldId id="328"/>
            <p14:sldId id="329"/>
            <p14:sldId id="316"/>
            <p14:sldId id="384"/>
            <p14:sldId id="38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83"/>
            <p14:sldId id="379"/>
            <p14:sldId id="385"/>
            <p14:sldId id="386"/>
            <p14:sldId id="387"/>
            <p14:sldId id="388"/>
            <p14:sldId id="389"/>
            <p14:sldId id="390"/>
            <p14:sldId id="35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7" autoAdjust="0"/>
    <p:restoredTop sz="94434" autoAdjust="0"/>
  </p:normalViewPr>
  <p:slideViewPr>
    <p:cSldViewPr snapToGrid="0">
      <p:cViewPr>
        <p:scale>
          <a:sx n="66" d="100"/>
          <a:sy n="66" d="100"/>
        </p:scale>
        <p:origin x="-1980" y="-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EF%20ODA\BUdget%20slide\Debt%20Situation_as%20S1%20of%202016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D:\lanin\MEF\slide%20presentation\meeting%20with%20japan\Embassy%20of%20Japan\Japan_embassy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ora\Day%20to%20day%20task\Embassy%20of%20Japan\Revised%20Forecast-20170707.xlsx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lanin\MEF\slide%20presentation\meeting%20with%20japan\Embassy%20of%20Japan\Japan_embassy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anin\MEF\slide%20presentation\meeting%20with%20japan\Embassy%20of%20Japan\Japan_embassy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D:\lanin\MEF\slide%20presentation\meeting%20with%20japan\Embassy%20of%20Japan\Japan_embassy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D:\Dropbox\DSA%202015\DSA%20template%20-%20revised%20with%20customized%20senarios%20Rev%200.2%25-0.3%25%20&amp;%20GDP%200.6%25-0.5%25\Final%20DSA%20after%20PDM%20committee%20meeting\S1-Include\DSA%202015_S1%20Incl_new%20template.xlsm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DSA%202015\DSA%20template%20-%20revised%20with%20customized%20senarios%20Rev%200.2%25-0.3%25%20&amp;%20GDP%200.6%25-0.5%25\Final%20DSA%20after%20PDM%20committee%20meeting\S1-Include\DSA%202015_S1%20Incl_new%20template.xlsm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DSA%202015\DSA%20template%20-%20revised%20with%20customized%20senarios%20Rev%200.2%25-0.3%25%20&amp;%20GDP%200.6%25-0.5%25\Final%20DSA%20after%20PDM%20committee%20meeting\S1-Include\DSA%202015_S1%20Incl_new%20template.xlsm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DSA%202015\DSA%20template%20-%20revised%20with%20customized%20senarios%20Rev%200.2%25-0.3%25%20&amp;%20GDP%200.6%25-0.5%25\Final%20DSA%20after%20PDM%20committee%20meeting\S1-Include\DSA%202015_S1%20Incl_new%20template.xlsm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ropbox\DSA%202015\DSA%20template%20-%20revised%20with%20customized%20senarios%20Rev%200.2%25-0.3%25%20&amp;%20GDP%200.6%25-0.5%25\Final%20DSA%20after%20PDM%20committee%20meeting\S1-Include\DSA%202015_S1%20Incl_new%20template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un%20Prathna\Desktop\Phalla\Data%20All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Bora\Day%20to%20day%20task\Embassy%20of%20Japan\Japan_embassy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ora\Day%20to%20day%20task\Embassy%20of%20Japan\Revised%20Forecast-2017070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anin\MEF\database\CMM\20180118%20-%20CMM%20Datase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anin\MEF\slide%20presentation\meeting%20with%20japan\Embassy%20of%20Japan\Japan_embassy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D:\lanin\MEF\slide%20presentation\meeting%20with%20japan\Embassy%20of%20Japan\Japan_embassy.xlsx" TargetMode="External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Chart%20in%20Microsoft%20PowerPoint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ora\Day%20to%20day%20task\Embassy%20of%20Japan\Annual%20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570942248927254"/>
          <c:y val="7.1427091381091934E-2"/>
          <c:w val="0.6729390788426397"/>
          <c:h val="0.8458678554408102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Revenue!$A$7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2D-447F-8BE9-ED4E8DA0E6EA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2D-447F-8BE9-ED4E8DA0E6E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2D-447F-8BE9-ED4E8DA0E6EA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42D-447F-8BE9-ED4E8DA0E6EA}"/>
              </c:ext>
            </c:extLst>
          </c:dPt>
          <c:cat>
            <c:numRef>
              <c:f>[1]Revenue!$B$5:$F$5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cat>
          <c:val>
            <c:numRef>
              <c:f>[1]Revenue!$B$7:$F$7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42D-447F-8BE9-ED4E8DA0E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4462592"/>
        <c:axId val="193259200"/>
        <c:axId val="204208640"/>
      </c:bar3DChart>
      <c:catAx>
        <c:axId val="204462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3259200"/>
        <c:crosses val="autoZero"/>
        <c:auto val="1"/>
        <c:lblAlgn val="ctr"/>
        <c:lblOffset val="100"/>
        <c:noMultiLvlLbl val="0"/>
      </c:catAx>
      <c:valAx>
        <c:axId val="1932592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204462592"/>
        <c:crosses val="autoZero"/>
        <c:crossBetween val="between"/>
      </c:valAx>
      <c:serAx>
        <c:axId val="204208640"/>
        <c:scaling>
          <c:orientation val="minMax"/>
        </c:scaling>
        <c:delete val="1"/>
        <c:axPos val="b"/>
        <c:majorTickMark val="none"/>
        <c:minorTickMark val="none"/>
        <c:tickLblPos val="nextTo"/>
        <c:crossAx val="193259200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tourist arrivals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Sheet4!$A$3</c:f>
              <c:strCache>
                <c:ptCount val="1"/>
                <c:pt idx="0">
                  <c:v>International tourist arrivals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Sheet4!$B$2:$I$2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Sheet4!$B$3:$I$3</c:f>
              <c:numCache>
                <c:formatCode>0.0</c:formatCode>
                <c:ptCount val="8"/>
                <c:pt idx="0">
                  <c:v>2.508289</c:v>
                </c:pt>
                <c:pt idx="1">
                  <c:v>2.8818619999999999</c:v>
                </c:pt>
                <c:pt idx="2">
                  <c:v>3.5843069999999999</c:v>
                </c:pt>
                <c:pt idx="3">
                  <c:v>4.2101649999999999</c:v>
                </c:pt>
                <c:pt idx="4">
                  <c:v>4.5027749999999997</c:v>
                </c:pt>
                <c:pt idx="5">
                  <c:v>4.7752309999999998</c:v>
                </c:pt>
                <c:pt idx="6">
                  <c:v>5.0117120000000002</c:v>
                </c:pt>
                <c:pt idx="7">
                  <c:v>5.6021570000000001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8123776"/>
        <c:axId val="193678720"/>
        <c:axId val="0"/>
      </c:bar3DChart>
      <c:catAx>
        <c:axId val="21812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678720"/>
        <c:crosses val="autoZero"/>
        <c:auto val="1"/>
        <c:lblAlgn val="ctr"/>
        <c:lblOffset val="100"/>
        <c:noMultiLvlLbl val="0"/>
      </c:catAx>
      <c:valAx>
        <c:axId val="19367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Million</a:t>
                </a:r>
                <a:r>
                  <a:rPr lang="en-US" baseline="0"/>
                  <a:t> People 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8123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en-SG"/>
              <a:t>Growth of Agriculture Sector (2005-2018p)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Crops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2017e</c:v>
                </c:pt>
                <c:pt idx="13">
                  <c:v>2018p</c:v>
                </c:pt>
              </c:strCache>
            </c:strRef>
          </c:cat>
          <c:val>
            <c:numRef>
              <c:f>Sheet1!$B$3:$O$3</c:f>
              <c:numCache>
                <c:formatCode>0.00%</c:formatCode>
                <c:ptCount val="14"/>
                <c:pt idx="0">
                  <c:v>0.27595269681915879</c:v>
                </c:pt>
                <c:pt idx="1">
                  <c:v>5.3080183666146752E-2</c:v>
                </c:pt>
                <c:pt idx="2">
                  <c:v>8.1743237307457139E-2</c:v>
                </c:pt>
                <c:pt idx="3">
                  <c:v>6.5749488932424605E-2</c:v>
                </c:pt>
                <c:pt idx="4">
                  <c:v>5.8254180287038881E-2</c:v>
                </c:pt>
                <c:pt idx="5">
                  <c:v>5.7000000000000162E-2</c:v>
                </c:pt>
                <c:pt idx="6">
                  <c:v>4.2519571898320896E-2</c:v>
                </c:pt>
                <c:pt idx="7">
                  <c:v>4.9081298317328992E-2</c:v>
                </c:pt>
                <c:pt idx="8">
                  <c:v>6.3809987849303695E-3</c:v>
                </c:pt>
                <c:pt idx="9">
                  <c:v>5.2710758578997652E-3</c:v>
                </c:pt>
                <c:pt idx="10">
                  <c:v>3.2295246174636194E-3</c:v>
                </c:pt>
                <c:pt idx="11" formatCode="0.0%">
                  <c:v>2.1527397665400017E-2</c:v>
                </c:pt>
                <c:pt idx="12" formatCode="0.0%">
                  <c:v>0.02</c:v>
                </c:pt>
                <c:pt idx="13" formatCode="0.0%">
                  <c:v>2.1999999999999999E-2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Livestock and Poultry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2017e</c:v>
                </c:pt>
                <c:pt idx="13">
                  <c:v>2018p</c:v>
                </c:pt>
              </c:strCache>
            </c:strRef>
          </c:cat>
          <c:val>
            <c:numRef>
              <c:f>Sheet1!$B$4:$O$4</c:f>
              <c:numCache>
                <c:formatCode>0.00%</c:formatCode>
                <c:ptCount val="14"/>
                <c:pt idx="0">
                  <c:v>5.6169182378933868E-2</c:v>
                </c:pt>
                <c:pt idx="1">
                  <c:v>8.2063391323011992E-2</c:v>
                </c:pt>
                <c:pt idx="2">
                  <c:v>3.7169590906576122E-2</c:v>
                </c:pt>
                <c:pt idx="3">
                  <c:v>3.8000000000000034E-2</c:v>
                </c:pt>
                <c:pt idx="4">
                  <c:v>4.9999999999999822E-2</c:v>
                </c:pt>
                <c:pt idx="5">
                  <c:v>2.0999999999999908E-2</c:v>
                </c:pt>
                <c:pt idx="6">
                  <c:v>1.9495983656998561E-3</c:v>
                </c:pt>
                <c:pt idx="7">
                  <c:v>8.1214821928732306E-3</c:v>
                </c:pt>
                <c:pt idx="8">
                  <c:v>6.7542999999981035E-4</c:v>
                </c:pt>
                <c:pt idx="9">
                  <c:v>2.191167839580066E-3</c:v>
                </c:pt>
                <c:pt idx="10">
                  <c:v>1.909984729999703E-4</c:v>
                </c:pt>
                <c:pt idx="11" formatCode="0.0%">
                  <c:v>6.1264886640000071E-3</c:v>
                </c:pt>
                <c:pt idx="12" formatCode="0.0%">
                  <c:v>8.0000000000000002E-3</c:v>
                </c:pt>
                <c:pt idx="13" formatCode="0.0%">
                  <c:v>1.2E-2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Fishery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2017e</c:v>
                </c:pt>
                <c:pt idx="13">
                  <c:v>2018p</c:v>
                </c:pt>
              </c:strCache>
            </c:strRef>
          </c:cat>
          <c:val>
            <c:numRef>
              <c:f>Sheet1!$B$5:$O$5</c:f>
              <c:numCache>
                <c:formatCode>0.00%</c:formatCode>
                <c:ptCount val="14"/>
                <c:pt idx="0">
                  <c:v>5.631695107838075E-2</c:v>
                </c:pt>
                <c:pt idx="1">
                  <c:v>3.787424277133522E-2</c:v>
                </c:pt>
                <c:pt idx="2">
                  <c:v>8.0511415604236358E-3</c:v>
                </c:pt>
                <c:pt idx="3">
                  <c:v>6.4999999999999947E-2</c:v>
                </c:pt>
                <c:pt idx="4">
                  <c:v>6.0000000000000053E-2</c:v>
                </c:pt>
                <c:pt idx="5">
                  <c:v>2.4000000000000021E-2</c:v>
                </c:pt>
                <c:pt idx="6">
                  <c:v>3.103919498098251E-2</c:v>
                </c:pt>
                <c:pt idx="7">
                  <c:v>6.7251092738199958E-2</c:v>
                </c:pt>
                <c:pt idx="8">
                  <c:v>5.4057601289478008E-2</c:v>
                </c:pt>
                <c:pt idx="9">
                  <c:v>1.157658836931974E-3</c:v>
                </c:pt>
                <c:pt idx="10">
                  <c:v>2.6778632740001029E-3</c:v>
                </c:pt>
                <c:pt idx="11" formatCode="0.0%">
                  <c:v>1.0024540847764163E-2</c:v>
                </c:pt>
                <c:pt idx="12" formatCode="0.0%">
                  <c:v>1.4999999999999999E-2</c:v>
                </c:pt>
                <c:pt idx="13" formatCode="0.0%">
                  <c:v>1.7999999999999999E-2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Forestry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2017e</c:v>
                </c:pt>
                <c:pt idx="13">
                  <c:v>2018p</c:v>
                </c:pt>
              </c:strCache>
            </c:strRef>
          </c:cat>
          <c:val>
            <c:numRef>
              <c:f>Sheet1!$B$6:$O$6</c:f>
              <c:numCache>
                <c:formatCode>0.00%</c:formatCode>
                <c:ptCount val="14"/>
                <c:pt idx="0">
                  <c:v>5.0842654171205037E-2</c:v>
                </c:pt>
                <c:pt idx="1">
                  <c:v>7.0009265357241945E-2</c:v>
                </c:pt>
                <c:pt idx="2">
                  <c:v>1.0681945986708907E-2</c:v>
                </c:pt>
                <c:pt idx="3">
                  <c:v>8.999999999999897E-3</c:v>
                </c:pt>
                <c:pt idx="4">
                  <c:v>1.0999999999999899E-2</c:v>
                </c:pt>
                <c:pt idx="5">
                  <c:v>2.0000000000000018E-3</c:v>
                </c:pt>
                <c:pt idx="6">
                  <c:v>-1.2511932765909561E-3</c:v>
                </c:pt>
                <c:pt idx="7">
                  <c:v>-2.5183983999999882E-2</c:v>
                </c:pt>
                <c:pt idx="8">
                  <c:v>-2.8765199999999935E-2</c:v>
                </c:pt>
                <c:pt idx="9">
                  <c:v>-1.1895765264000047E-2</c:v>
                </c:pt>
                <c:pt idx="10">
                  <c:v>-8.4748729999999384E-3</c:v>
                </c:pt>
                <c:pt idx="11" formatCode="0.0%">
                  <c:v>-1.6553999999999958E-2</c:v>
                </c:pt>
                <c:pt idx="12" formatCode="0.0%">
                  <c:v>-3.0000000000000001E-3</c:v>
                </c:pt>
                <c:pt idx="13" formatCode="0.0%">
                  <c:v>-7.0000000000000001E-3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8937856"/>
        <c:axId val="193681600"/>
      </c:barChar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Agriculture (RHS)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2017e</c:v>
                </c:pt>
                <c:pt idx="13">
                  <c:v>2018p</c:v>
                </c:pt>
              </c:strCache>
            </c:strRef>
          </c:cat>
          <c:val>
            <c:numRef>
              <c:f>Sheet1!$B$2:$O$2</c:f>
              <c:numCache>
                <c:formatCode>0.00%</c:formatCode>
                <c:ptCount val="14"/>
                <c:pt idx="0">
                  <c:v>0.15720018828236104</c:v>
                </c:pt>
                <c:pt idx="1">
                  <c:v>5.4791228836645889E-2</c:v>
                </c:pt>
                <c:pt idx="2">
                  <c:v>5.0287307358392708E-2</c:v>
                </c:pt>
                <c:pt idx="3">
                  <c:v>5.7147520391173545E-2</c:v>
                </c:pt>
                <c:pt idx="4">
                  <c:v>5.4181745052488184E-2</c:v>
                </c:pt>
                <c:pt idx="5">
                  <c:v>3.9566648381167191E-2</c:v>
                </c:pt>
                <c:pt idx="6">
                  <c:v>3.0807149129190803E-2</c:v>
                </c:pt>
                <c:pt idx="7">
                  <c:v>4.3052703179233598E-2</c:v>
                </c:pt>
                <c:pt idx="8">
                  <c:v>1.566581908916076E-2</c:v>
                </c:pt>
                <c:pt idx="9">
                  <c:v>2.8159252711932314E-3</c:v>
                </c:pt>
                <c:pt idx="10">
                  <c:v>2.6119700401013943E-3</c:v>
                </c:pt>
                <c:pt idx="11" formatCode="0.0%">
                  <c:v>1.8404852141398767E-2</c:v>
                </c:pt>
                <c:pt idx="12" formatCode="0.0%">
                  <c:v>1.7596324741792534E-2</c:v>
                </c:pt>
                <c:pt idx="13" formatCode="0.0%">
                  <c:v>2.0015826936671963E-2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8938368"/>
        <c:axId val="193682176"/>
      </c:lineChart>
      <c:catAx>
        <c:axId val="21893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93681600"/>
        <c:crosses val="autoZero"/>
        <c:auto val="1"/>
        <c:lblAlgn val="ctr"/>
        <c:lblOffset val="100"/>
        <c:noMultiLvlLbl val="0"/>
      </c:catAx>
      <c:valAx>
        <c:axId val="193681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18937856"/>
        <c:crosses val="autoZero"/>
        <c:crossBetween val="between"/>
      </c:valAx>
      <c:valAx>
        <c:axId val="193682176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18938368"/>
        <c:crosses val="max"/>
        <c:crossBetween val="between"/>
      </c:valAx>
      <c:catAx>
        <c:axId val="2189383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36821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68816409095485"/>
          <c:y val="5.9386748189059639E-2"/>
          <c:w val="0.49688251282307366"/>
          <c:h val="0.9257472506677019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05-4629-AC95-4847F8C1906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05-4629-AC95-4847F8C1906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705-4629-AC95-4847F8C1906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705-4629-AC95-4847F8C1906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705-4629-AC95-4847F8C19066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705-4629-AC95-4847F8C19066}"/>
              </c:ext>
            </c:extLst>
          </c:dPt>
          <c:dPt>
            <c:idx val="6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705-4629-AC95-4847F8C19066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dk1">
                      <a:satMod val="103000"/>
                      <a:lumMod val="102000"/>
                      <a:tint val="94000"/>
                    </a:schemeClr>
                  </a:gs>
                  <a:gs pos="50000">
                    <a:schemeClr val="dk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dk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705-4629-AC95-4847F8C19066}"/>
              </c:ext>
            </c:extLst>
          </c:dPt>
          <c:dPt>
            <c:idx val="8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705-4629-AC95-4847F8C19066}"/>
              </c:ext>
            </c:extLst>
          </c:dPt>
          <c:dPt>
            <c:idx val="9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B705-4629-AC95-4847F8C19066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4.3264224999398013E-3"/>
                  <c:y val="-3.9866410929403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2.4137538810059932E-2"/>
                  <c:y val="1.23883342860320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B705-4629-AC95-4847F8C190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Graph_FDI!$K$31:$K$41</c:f>
              <c:strCache>
                <c:ptCount val="11"/>
                <c:pt idx="0">
                  <c:v>China</c:v>
                </c:pt>
                <c:pt idx="1">
                  <c:v>Vietnam</c:v>
                </c:pt>
                <c:pt idx="2">
                  <c:v>Korea</c:v>
                </c:pt>
                <c:pt idx="3">
                  <c:v>Malaysia</c:v>
                </c:pt>
                <c:pt idx="4">
                  <c:v>Taiwan</c:v>
                </c:pt>
                <c:pt idx="5">
                  <c:v>Singapore</c:v>
                </c:pt>
                <c:pt idx="6">
                  <c:v>Hong Kong</c:v>
                </c:pt>
                <c:pt idx="7">
                  <c:v>Japan</c:v>
                </c:pt>
                <c:pt idx="8">
                  <c:v>Thailand</c:v>
                </c:pt>
                <c:pt idx="9">
                  <c:v>UK</c:v>
                </c:pt>
                <c:pt idx="10">
                  <c:v>Others</c:v>
                </c:pt>
              </c:strCache>
            </c:strRef>
          </c:cat>
          <c:val>
            <c:numRef>
              <c:f>Graph_FDI!$M$31:$M$41</c:f>
              <c:numCache>
                <c:formatCode>0.0%</c:formatCode>
                <c:ptCount val="11"/>
                <c:pt idx="0">
                  <c:v>0.29976343142249268</c:v>
                </c:pt>
                <c:pt idx="1">
                  <c:v>9.1714603392415994E-2</c:v>
                </c:pt>
                <c:pt idx="2">
                  <c:v>8.2939990249650722E-2</c:v>
                </c:pt>
                <c:pt idx="3">
                  <c:v>7.1255377919160895E-2</c:v>
                </c:pt>
                <c:pt idx="4">
                  <c:v>6.7104465071801164E-2</c:v>
                </c:pt>
                <c:pt idx="5">
                  <c:v>5.9546489300137742E-2</c:v>
                </c:pt>
                <c:pt idx="6">
                  <c:v>5.3293076985077278E-2</c:v>
                </c:pt>
                <c:pt idx="7">
                  <c:v>4.1079138873851513E-2</c:v>
                </c:pt>
                <c:pt idx="8">
                  <c:v>4.4251195234607035E-2</c:v>
                </c:pt>
                <c:pt idx="9">
                  <c:v>2.9433096575454339E-2</c:v>
                </c:pt>
                <c:pt idx="10">
                  <c:v>0.15961913497535074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B705-4629-AC95-4847F8C190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498735823159725"/>
          <c:y val="0.18336435170317289"/>
          <c:w val="0.24616893086756189"/>
          <c:h val="0.72398401026963644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800" b="1">
                <a:solidFill>
                  <a:srgbClr val="0070C0"/>
                </a:solidFill>
              </a:rPr>
              <a:t>Share of Export Value by Countries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'SD-Ex'!$B$28:$B$48</c:f>
              <c:strCache>
                <c:ptCount val="1"/>
                <c:pt idx="0">
                  <c:v>ASEAN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('SD-Ex'!$OI$48:$OX$48,'SD-Ex'!$OY$48)</c:f>
              <c:numCache>
                <c:formatCode>0.0%</c:formatCode>
                <c:ptCount val="17"/>
                <c:pt idx="0">
                  <c:v>3.1854948539503936E-2</c:v>
                </c:pt>
                <c:pt idx="1">
                  <c:v>5.390433293368118E-2</c:v>
                </c:pt>
                <c:pt idx="2">
                  <c:v>3.5619092145450247E-2</c:v>
                </c:pt>
                <c:pt idx="3">
                  <c:v>2.6287489856761454E-2</c:v>
                </c:pt>
                <c:pt idx="4">
                  <c:v>3.0035555403916191E-2</c:v>
                </c:pt>
                <c:pt idx="5">
                  <c:v>2.8726863413174972E-2</c:v>
                </c:pt>
                <c:pt idx="6">
                  <c:v>2.9604128392694867E-2</c:v>
                </c:pt>
                <c:pt idx="7">
                  <c:v>3.2162638039500258E-2</c:v>
                </c:pt>
                <c:pt idx="8">
                  <c:v>7.7894004472261968E-2</c:v>
                </c:pt>
                <c:pt idx="9">
                  <c:v>4.5454664683285496E-2</c:v>
                </c:pt>
                <c:pt idx="10">
                  <c:v>6.1732984723345811E-2</c:v>
                </c:pt>
                <c:pt idx="11">
                  <c:v>7.2053433799505462E-2</c:v>
                </c:pt>
                <c:pt idx="12">
                  <c:v>9.3273625215783307E-2</c:v>
                </c:pt>
                <c:pt idx="13">
                  <c:v>0.11659081704207658</c:v>
                </c:pt>
                <c:pt idx="14">
                  <c:v>0.1114300293931976</c:v>
                </c:pt>
                <c:pt idx="15">
                  <c:v>0.10277287603568012</c:v>
                </c:pt>
                <c:pt idx="16">
                  <c:v>9.5942946012322283E-2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D9-4C5E-91DB-E4698520F5AB}"/>
            </c:ext>
          </c:extLst>
        </c:ser>
        <c:ser>
          <c:idx val="2"/>
          <c:order val="1"/>
          <c:tx>
            <c:strRef>
              <c:f>'SD-Ex'!$B$72:$B$92</c:f>
              <c:strCache>
                <c:ptCount val="1"/>
                <c:pt idx="0">
                  <c:v>EU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('SD-Ex'!$OI$116:$OX$116,'SD-Ex'!$OY$116)</c:f>
              <c:numCache>
                <c:formatCode>0.0%</c:formatCode>
                <c:ptCount val="17"/>
                <c:pt idx="0">
                  <c:v>0.2555164313668114</c:v>
                </c:pt>
                <c:pt idx="1">
                  <c:v>0.24594187701422976</c:v>
                </c:pt>
                <c:pt idx="2">
                  <c:v>0.24543475666156353</c:v>
                </c:pt>
                <c:pt idx="3">
                  <c:v>0.28157344720932653</c:v>
                </c:pt>
                <c:pt idx="4">
                  <c:v>0.2154540381424081</c:v>
                </c:pt>
                <c:pt idx="5">
                  <c:v>0.21538523900737377</c:v>
                </c:pt>
                <c:pt idx="6">
                  <c:v>0.21667630426977907</c:v>
                </c:pt>
                <c:pt idx="7">
                  <c:v>0.22382460829920617</c:v>
                </c:pt>
                <c:pt idx="8">
                  <c:v>0.2382921979193561</c:v>
                </c:pt>
                <c:pt idx="9">
                  <c:v>0.25043900241208727</c:v>
                </c:pt>
                <c:pt idx="10">
                  <c:v>0.29988339043070372</c:v>
                </c:pt>
                <c:pt idx="11">
                  <c:v>0.32067701665547693</c:v>
                </c:pt>
                <c:pt idx="12">
                  <c:v>0.33397082677261675</c:v>
                </c:pt>
                <c:pt idx="13">
                  <c:v>0.34092424327034482</c:v>
                </c:pt>
                <c:pt idx="14">
                  <c:v>0.37888974617817456</c:v>
                </c:pt>
                <c:pt idx="15">
                  <c:v>0.38758757573090297</c:v>
                </c:pt>
                <c:pt idx="16">
                  <c:v>0.38635110436658204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D9-4C5E-91DB-E4698520F5AB}"/>
            </c:ext>
          </c:extLst>
        </c:ser>
        <c:ser>
          <c:idx val="3"/>
          <c:order val="2"/>
          <c:tx>
            <c:strRef>
              <c:f>'SD-Ex'!$B$50:$B$70</c:f>
              <c:strCache>
                <c:ptCount val="1"/>
                <c:pt idx="0">
                  <c:v>USA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('SD-Ex'!$OI$70:$OX$70,'SD-Ex'!$OY$70)</c:f>
              <c:numCache>
                <c:formatCode>0.0%</c:formatCode>
                <c:ptCount val="17"/>
                <c:pt idx="0">
                  <c:v>0.66493458233097835</c:v>
                </c:pt>
                <c:pt idx="1">
                  <c:v>0.65246580123262465</c:v>
                </c:pt>
                <c:pt idx="2">
                  <c:v>0.6450209765589584</c:v>
                </c:pt>
                <c:pt idx="3">
                  <c:v>0.60767989041740944</c:v>
                </c:pt>
                <c:pt idx="4">
                  <c:v>0.66116074390484902</c:v>
                </c:pt>
                <c:pt idx="5">
                  <c:v>0.66131754126239817</c:v>
                </c:pt>
                <c:pt idx="6">
                  <c:v>0.64250717303468308</c:v>
                </c:pt>
                <c:pt idx="7">
                  <c:v>0.61754214736472712</c:v>
                </c:pt>
                <c:pt idx="8">
                  <c:v>0.52495733991328741</c:v>
                </c:pt>
                <c:pt idx="9">
                  <c:v>0.52260477321057119</c:v>
                </c:pt>
                <c:pt idx="10">
                  <c:v>0.42588732965815496</c:v>
                </c:pt>
                <c:pt idx="11">
                  <c:v>0.36690651546114544</c:v>
                </c:pt>
                <c:pt idx="12">
                  <c:v>0.31377951600003617</c:v>
                </c:pt>
                <c:pt idx="13">
                  <c:v>0.26666163309269958</c:v>
                </c:pt>
                <c:pt idx="14">
                  <c:v>0.23931126554008175</c:v>
                </c:pt>
                <c:pt idx="15">
                  <c:v>0.20909484683473592</c:v>
                </c:pt>
                <c:pt idx="16">
                  <c:v>0.21646855481008614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6D9-4C5E-91DB-E4698520F5AB}"/>
            </c:ext>
          </c:extLst>
        </c:ser>
        <c:ser>
          <c:idx val="4"/>
          <c:order val="3"/>
          <c:tx>
            <c:strRef>
              <c:f>'SD-Ex'!$B$118:$B$138</c:f>
              <c:strCache>
                <c:ptCount val="1"/>
                <c:pt idx="0">
                  <c:v>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('SD-Ex'!$OI$138:$OX$138,'SD-Ex'!$OY$138)</c:f>
              <c:numCache>
                <c:formatCode>0.0%</c:formatCode>
                <c:ptCount val="17"/>
                <c:pt idx="0">
                  <c:v>7.9240454756006919E-3</c:v>
                </c:pt>
                <c:pt idx="1">
                  <c:v>1.1320093005038495E-2</c:v>
                </c:pt>
                <c:pt idx="2">
                  <c:v>1.0724713635065095E-2</c:v>
                </c:pt>
                <c:pt idx="3">
                  <c:v>1.0938532624989573E-2</c:v>
                </c:pt>
                <c:pt idx="4">
                  <c:v>1.062772625756239E-2</c:v>
                </c:pt>
                <c:pt idx="5">
                  <c:v>1.0580560127628669E-2</c:v>
                </c:pt>
                <c:pt idx="6">
                  <c:v>9.8877806082146406E-3</c:v>
                </c:pt>
                <c:pt idx="7">
                  <c:v>8.542474692119861E-3</c:v>
                </c:pt>
                <c:pt idx="8">
                  <c:v>2.6365000176312246E-2</c:v>
                </c:pt>
                <c:pt idx="9">
                  <c:v>2.4266727510584427E-2</c:v>
                </c:pt>
                <c:pt idx="10">
                  <c:v>3.102388083647914E-2</c:v>
                </c:pt>
                <c:pt idx="11">
                  <c:v>3.5065025978772375E-2</c:v>
                </c:pt>
                <c:pt idx="12">
                  <c:v>4.7800898551824858E-2</c:v>
                </c:pt>
                <c:pt idx="13">
                  <c:v>5.7376984250340893E-2</c:v>
                </c:pt>
                <c:pt idx="14">
                  <c:v>6.8072137216356216E-2</c:v>
                </c:pt>
                <c:pt idx="15">
                  <c:v>8.1576133792100755E-2</c:v>
                </c:pt>
                <c:pt idx="16">
                  <c:v>8.038950326960774E-2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6D9-4C5E-91DB-E4698520F5AB}"/>
            </c:ext>
          </c:extLst>
        </c:ser>
        <c:ser>
          <c:idx val="5"/>
          <c:order val="4"/>
          <c:tx>
            <c:strRef>
              <c:f>'SD-Ex'!$B$140:$B$160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('SD-Ex'!$OI$160:$OX$160,'SD-Ex'!$OY$160)</c:f>
              <c:numCache>
                <c:formatCode>0.0%</c:formatCode>
                <c:ptCount val="17"/>
                <c:pt idx="0">
                  <c:v>3.9769992287105607E-2</c:v>
                </c:pt>
                <c:pt idx="1">
                  <c:v>3.6367895814425927E-2</c:v>
                </c:pt>
                <c:pt idx="2">
                  <c:v>6.3200460998962732E-2</c:v>
                </c:pt>
                <c:pt idx="3">
                  <c:v>7.3520639891513001E-2</c:v>
                </c:pt>
                <c:pt idx="4">
                  <c:v>8.2721936291264286E-2</c:v>
                </c:pt>
                <c:pt idx="5">
                  <c:v>8.3989796189424398E-2</c:v>
                </c:pt>
                <c:pt idx="6">
                  <c:v>0.10132461369462831</c:v>
                </c:pt>
                <c:pt idx="7">
                  <c:v>0.11792813160444662</c:v>
                </c:pt>
                <c:pt idx="8">
                  <c:v>0.1324914575187823</c:v>
                </c:pt>
                <c:pt idx="9">
                  <c:v>0.15723483218347159</c:v>
                </c:pt>
                <c:pt idx="10">
                  <c:v>0.18147241435131634</c:v>
                </c:pt>
                <c:pt idx="11">
                  <c:v>0.20529800810509977</c:v>
                </c:pt>
                <c:pt idx="12">
                  <c:v>0.21117513345973896</c:v>
                </c:pt>
                <c:pt idx="13">
                  <c:v>0.21844632234453812</c:v>
                </c:pt>
                <c:pt idx="14">
                  <c:v>0.20229682167218985</c:v>
                </c:pt>
                <c:pt idx="15">
                  <c:v>0.21896856760658026</c:v>
                </c:pt>
                <c:pt idx="16">
                  <c:v>0.22084789154140178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6D9-4C5E-91DB-E4698520F5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8679808"/>
        <c:axId val="218246528"/>
      </c:barChart>
      <c:catAx>
        <c:axId val="21867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8246528"/>
        <c:crosses val="autoZero"/>
        <c:auto val="1"/>
        <c:lblAlgn val="ctr"/>
        <c:lblOffset val="100"/>
        <c:noMultiLvlLbl val="0"/>
      </c:catAx>
      <c:valAx>
        <c:axId val="218246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867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219844507388385"/>
          <c:y val="0.93979708051626898"/>
          <c:w val="0.60383936463900567"/>
          <c:h val="5.80660323169861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Top tourist market in 2017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59561643807903097"/>
          <c:y val="0.11462426385499837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24725869327323"/>
          <c:y val="0.11759882152331649"/>
          <c:w val="0.48901062879374896"/>
          <c:h val="0.79233925687632767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4"/>
              <c:layout>
                <c:manualLayout>
                  <c:x val="-6.2458685046064583E-2"/>
                  <c:y val="-5.02428835287253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'SD-Tour&amp;Trans'!$IL$5:$IL$12</c:f>
              <c:strCache>
                <c:ptCount val="8"/>
                <c:pt idx="0">
                  <c:v>Vietnam</c:v>
                </c:pt>
                <c:pt idx="1">
                  <c:v>China </c:v>
                </c:pt>
                <c:pt idx="2">
                  <c:v>Lao</c:v>
                </c:pt>
                <c:pt idx="3">
                  <c:v>Korea</c:v>
                </c:pt>
                <c:pt idx="4">
                  <c:v>Japan </c:v>
                </c:pt>
                <c:pt idx="5">
                  <c:v>Thailand </c:v>
                </c:pt>
                <c:pt idx="6">
                  <c:v>USA</c:v>
                </c:pt>
                <c:pt idx="7">
                  <c:v>Others</c:v>
                </c:pt>
              </c:strCache>
            </c:strRef>
          </c:cat>
          <c:val>
            <c:numRef>
              <c:f>'SD-Tour&amp;Trans'!$IM$5:$IM$12</c:f>
              <c:numCache>
                <c:formatCode>0.0%</c:formatCode>
                <c:ptCount val="8"/>
                <c:pt idx="0">
                  <c:v>0.14911310054323718</c:v>
                </c:pt>
                <c:pt idx="1">
                  <c:v>0.21612782362222266</c:v>
                </c:pt>
                <c:pt idx="2">
                  <c:v>8.9647434015148089E-2</c:v>
                </c:pt>
                <c:pt idx="3">
                  <c:v>6.1597880959066299E-2</c:v>
                </c:pt>
                <c:pt idx="4">
                  <c:v>3.6302624149947955E-2</c:v>
                </c:pt>
                <c:pt idx="5">
                  <c:v>7.0496774724449887E-2</c:v>
                </c:pt>
                <c:pt idx="6">
                  <c:v>4.5793789784898925E-2</c:v>
                </c:pt>
                <c:pt idx="7">
                  <c:v>0.330920572201029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117460489796206"/>
          <c:y val="0.20177351715334702"/>
          <c:w val="0.15675869234598805"/>
          <c:h val="0.699205430791893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3823474251125"/>
          <c:y val="3.5645302897278311E-2"/>
          <c:w val="0.83641300323352996"/>
          <c:h val="0.84604490285948675"/>
        </c:manualLayout>
      </c:layout>
      <c:lineChart>
        <c:grouping val="standard"/>
        <c:varyColors val="0"/>
        <c:ser>
          <c:idx val="0"/>
          <c:order val="0"/>
          <c:tx>
            <c:strRef>
              <c:f>'Chart Data'!$B$18</c:f>
              <c:strCache>
                <c:ptCount val="1"/>
                <c:pt idx="0">
                  <c:v>Baseline</c:v>
                </c:pt>
              </c:strCache>
            </c:strRef>
          </c:tx>
          <c:spPr>
            <a:ln w="38100">
              <a:solidFill>
                <a:srgbClr val="4B82AD"/>
              </a:solidFill>
              <a:prstDash val="solid"/>
            </a:ln>
          </c:spPr>
          <c:marker>
            <c:symbol val="none"/>
          </c:marker>
          <c:cat>
            <c:numRef>
              <c:f>'Chart Data'!$C$17:$W$17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Data'!$C$18:$W$18</c:f>
              <c:numCache>
                <c:formatCode>0.0</c:formatCode>
                <c:ptCount val="21"/>
                <c:pt idx="0">
                  <c:v>23.158758046066268</c:v>
                </c:pt>
                <c:pt idx="1">
                  <c:v>22.473355807266426</c:v>
                </c:pt>
                <c:pt idx="2">
                  <c:v>22.821503618595465</c:v>
                </c:pt>
                <c:pt idx="3">
                  <c:v>22.840719235073863</c:v>
                </c:pt>
                <c:pt idx="4">
                  <c:v>23.124418029774944</c:v>
                </c:pt>
                <c:pt idx="5">
                  <c:v>23.042430725509931</c:v>
                </c:pt>
                <c:pt idx="6">
                  <c:v>22.823262184843284</c:v>
                </c:pt>
                <c:pt idx="7">
                  <c:v>22.545222643106374</c:v>
                </c:pt>
                <c:pt idx="8">
                  <c:v>22.152837928783057</c:v>
                </c:pt>
                <c:pt idx="9">
                  <c:v>21.940176736336209</c:v>
                </c:pt>
                <c:pt idx="10">
                  <c:v>21.373997985110524</c:v>
                </c:pt>
                <c:pt idx="11">
                  <c:v>20.763919190162124</c:v>
                </c:pt>
                <c:pt idx="12">
                  <c:v>20.036992808677301</c:v>
                </c:pt>
                <c:pt idx="13">
                  <c:v>19.248755513270599</c:v>
                </c:pt>
                <c:pt idx="14">
                  <c:v>18.662818726960712</c:v>
                </c:pt>
                <c:pt idx="15">
                  <c:v>17.740605717765735</c:v>
                </c:pt>
                <c:pt idx="16">
                  <c:v>16.822463124561171</c:v>
                </c:pt>
                <c:pt idx="17">
                  <c:v>15.933092993069231</c:v>
                </c:pt>
                <c:pt idx="18">
                  <c:v>15.047822125126958</c:v>
                </c:pt>
                <c:pt idx="19">
                  <c:v>14.141055215623844</c:v>
                </c:pt>
                <c:pt idx="20">
                  <c:v>13.240712235375069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3AF-4C1C-BA08-6A6BED708683}"/>
            </c:ext>
          </c:extLst>
        </c:ser>
        <c:ser>
          <c:idx val="1"/>
          <c:order val="1"/>
          <c:tx>
            <c:strRef>
              <c:f>'Chart Data'!$B$19</c:f>
              <c:strCache>
                <c:ptCount val="1"/>
                <c:pt idx="0">
                  <c:v>Historical scenario</c:v>
                </c:pt>
              </c:strCache>
            </c:strRef>
          </c:tx>
          <c:spPr>
            <a:ln w="381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numRef>
              <c:f>'Chart Data'!$C$17:$W$17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Data'!$C$19:$W$19</c:f>
              <c:numCache>
                <c:formatCode>0.0</c:formatCode>
                <c:ptCount val="21"/>
                <c:pt idx="0">
                  <c:v>23.158758046066268</c:v>
                </c:pt>
                <c:pt idx="1">
                  <c:v>21.733167133687289</c:v>
                </c:pt>
                <c:pt idx="2">
                  <c:v>22.044486299400312</c:v>
                </c:pt>
                <c:pt idx="3">
                  <c:v>23.146448487438384</c:v>
                </c:pt>
                <c:pt idx="4">
                  <c:v>22.866469529155108</c:v>
                </c:pt>
                <c:pt idx="5">
                  <c:v>22.294445463927321</c:v>
                </c:pt>
                <c:pt idx="6">
                  <c:v>21.657365484468563</c:v>
                </c:pt>
                <c:pt idx="7">
                  <c:v>20.908622753080802</c:v>
                </c:pt>
                <c:pt idx="8">
                  <c:v>20.017780208317507</c:v>
                </c:pt>
                <c:pt idx="9">
                  <c:v>19.006849945870876</c:v>
                </c:pt>
                <c:pt idx="10">
                  <c:v>17.877316570036335</c:v>
                </c:pt>
                <c:pt idx="11">
                  <c:v>16.681680499787372</c:v>
                </c:pt>
                <c:pt idx="12">
                  <c:v>15.42359274932118</c:v>
                </c:pt>
                <c:pt idx="13">
                  <c:v>14.142076940272187</c:v>
                </c:pt>
                <c:pt idx="14">
                  <c:v>12.782835482193434</c:v>
                </c:pt>
                <c:pt idx="15">
                  <c:v>11.414602391638617</c:v>
                </c:pt>
                <c:pt idx="16">
                  <c:v>10.055701795836985</c:v>
                </c:pt>
                <c:pt idx="17">
                  <c:v>8.7456283525382137</c:v>
                </c:pt>
                <c:pt idx="18">
                  <c:v>7.477207246310293</c:v>
                </c:pt>
                <c:pt idx="19">
                  <c:v>6.2270726570998587</c:v>
                </c:pt>
                <c:pt idx="20">
                  <c:v>5.0073078443272019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3AF-4C1C-BA08-6A6BED708683}"/>
            </c:ext>
          </c:extLst>
        </c:ser>
        <c:ser>
          <c:idx val="2"/>
          <c:order val="2"/>
          <c:tx>
            <c:strRef>
              <c:f>'Chart Data'!$B$20</c:f>
              <c:strCache>
                <c:ptCount val="1"/>
                <c:pt idx="0">
                  <c:v>Most extreme shock Exports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'Chart Data'!$C$17:$W$17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Data'!$C$20:$W$20</c:f>
              <c:numCache>
                <c:formatCode>0.0</c:formatCode>
                <c:ptCount val="21"/>
                <c:pt idx="0">
                  <c:v>23.158758046066268</c:v>
                </c:pt>
                <c:pt idx="1">
                  <c:v>28.284616601753022</c:v>
                </c:pt>
                <c:pt idx="2">
                  <c:v>39.884947451527907</c:v>
                </c:pt>
                <c:pt idx="3">
                  <c:v>39.029249826131093</c:v>
                </c:pt>
                <c:pt idx="4">
                  <c:v>38.506448604056345</c:v>
                </c:pt>
                <c:pt idx="5">
                  <c:v>37.616644013427951</c:v>
                </c:pt>
                <c:pt idx="6">
                  <c:v>36.595570445575007</c:v>
                </c:pt>
                <c:pt idx="7">
                  <c:v>35.592872800881175</c:v>
                </c:pt>
                <c:pt idx="8">
                  <c:v>34.26719162634911</c:v>
                </c:pt>
                <c:pt idx="9">
                  <c:v>32.77925073749735</c:v>
                </c:pt>
                <c:pt idx="10">
                  <c:v>30.916362168640049</c:v>
                </c:pt>
                <c:pt idx="11">
                  <c:v>29.149790383709899</c:v>
                </c:pt>
                <c:pt idx="12">
                  <c:v>27.364781888477157</c:v>
                </c:pt>
                <c:pt idx="13">
                  <c:v>25.616419683967674</c:v>
                </c:pt>
                <c:pt idx="14">
                  <c:v>24.248607852218377</c:v>
                </c:pt>
                <c:pt idx="15">
                  <c:v>22.534637700124243</c:v>
                </c:pt>
                <c:pt idx="16">
                  <c:v>20.910678169954654</c:v>
                </c:pt>
                <c:pt idx="17">
                  <c:v>19.388631754498988</c:v>
                </c:pt>
                <c:pt idx="18">
                  <c:v>17.934216026068992</c:v>
                </c:pt>
                <c:pt idx="19">
                  <c:v>16.516982217076897</c:v>
                </c:pt>
                <c:pt idx="20">
                  <c:v>15.162124022524276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3AF-4C1C-BA08-6A6BED708683}"/>
            </c:ext>
          </c:extLst>
        </c:ser>
        <c:ser>
          <c:idx val="3"/>
          <c:order val="3"/>
          <c:tx>
            <c:strRef>
              <c:f>'Chart Data'!$B$21</c:f>
              <c:strCache>
                <c:ptCount val="1"/>
                <c:pt idx="0">
                  <c:v>Threshold</c:v>
                </c:pt>
              </c:strCache>
            </c:strRef>
          </c:tx>
          <c:spPr>
            <a:ln w="34925">
              <a:solidFill>
                <a:srgbClr val="339966"/>
              </a:solidFill>
              <a:prstDash val="sysDash"/>
            </a:ln>
          </c:spPr>
          <c:marker>
            <c:symbol val="none"/>
          </c:marker>
          <c:cat>
            <c:numRef>
              <c:f>'Chart Data'!$C$17:$W$17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Data'!$C$21:$W$21</c:f>
              <c:numCache>
                <c:formatCode>0.0</c:formatCode>
                <c:ptCount val="21"/>
                <c:pt idx="0">
                  <c:v>40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  <c:pt idx="4">
                  <c:v>40</c:v>
                </c:pt>
                <c:pt idx="5">
                  <c:v>40</c:v>
                </c:pt>
                <c:pt idx="6">
                  <c:v>40</c:v>
                </c:pt>
                <c:pt idx="7">
                  <c:v>40</c:v>
                </c:pt>
                <c:pt idx="8">
                  <c:v>40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40</c:v>
                </c:pt>
                <c:pt idx="15">
                  <c:v>40</c:v>
                </c:pt>
                <c:pt idx="16">
                  <c:v>40</c:v>
                </c:pt>
                <c:pt idx="17">
                  <c:v>40</c:v>
                </c:pt>
                <c:pt idx="18">
                  <c:v>40</c:v>
                </c:pt>
                <c:pt idx="19">
                  <c:v>40</c:v>
                </c:pt>
                <c:pt idx="20">
                  <c:v>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3AF-4C1C-BA08-6A6BED708683}"/>
            </c:ext>
          </c:extLst>
        </c:ser>
        <c:ser>
          <c:idx val="4"/>
          <c:order val="4"/>
          <c:tx>
            <c:strRef>
              <c:f>'Chart Data'!$A$16</c:f>
              <c:strCache>
                <c:ptCount val="1"/>
                <c:pt idx="0">
                  <c:v>[Short Name]</c:v>
                </c:pt>
              </c:strCache>
            </c:strRef>
          </c:tx>
          <c:spPr>
            <a:ln>
              <a:solidFill>
                <a:srgbClr val="00D600"/>
              </a:solidFill>
              <a:prstDash val="solid"/>
            </a:ln>
          </c:spPr>
          <c:marker>
            <c:symbol val="none"/>
          </c:marker>
          <c:val>
            <c:numRef>
              <c:f>'Chart Data'!$C$16:$W$16</c:f>
              <c:numCache>
                <c:formatCode>0.0</c:formatCode>
                <c:ptCount val="21"/>
                <c:pt idx="0">
                  <c:v>23.158758046066264</c:v>
                </c:pt>
                <c:pt idx="1">
                  <c:v>22.473355807266429</c:v>
                </c:pt>
                <c:pt idx="2">
                  <c:v>22.821503618595468</c:v>
                </c:pt>
                <c:pt idx="3">
                  <c:v>22.840719235073863</c:v>
                </c:pt>
                <c:pt idx="4">
                  <c:v>23.283041351261399</c:v>
                </c:pt>
                <c:pt idx="5">
                  <c:v>23.390276740789652</c:v>
                </c:pt>
                <c:pt idx="6">
                  <c:v>23.3869173093825</c:v>
                </c:pt>
                <c:pt idx="7">
                  <c:v>23.270378499182709</c:v>
                </c:pt>
                <c:pt idx="8">
                  <c:v>23.195797241302898</c:v>
                </c:pt>
                <c:pt idx="9">
                  <c:v>23.273759377514331</c:v>
                </c:pt>
                <c:pt idx="10">
                  <c:v>23.004561605359427</c:v>
                </c:pt>
                <c:pt idx="11">
                  <c:v>22.651015991565711</c:v>
                </c:pt>
                <c:pt idx="12">
                  <c:v>22.19652288979329</c:v>
                </c:pt>
                <c:pt idx="13">
                  <c:v>21.674920111752368</c:v>
                </c:pt>
                <c:pt idx="14">
                  <c:v>21.287876968888913</c:v>
                </c:pt>
                <c:pt idx="15">
                  <c:v>20.561129756446558</c:v>
                </c:pt>
                <c:pt idx="16">
                  <c:v>19.779623184757099</c:v>
                </c:pt>
                <c:pt idx="17">
                  <c:v>18.99174504279512</c:v>
                </c:pt>
                <c:pt idx="18">
                  <c:v>18.189404400567494</c:v>
                </c:pt>
                <c:pt idx="19">
                  <c:v>17.344766187707243</c:v>
                </c:pt>
                <c:pt idx="20">
                  <c:v>16.489727640734134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73AF-4C1C-BA08-6A6BED7086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9139584"/>
        <c:axId val="203890688"/>
      </c:lineChart>
      <c:catAx>
        <c:axId val="219139584"/>
        <c:scaling>
          <c:orientation val="minMax"/>
        </c:scaling>
        <c:delete val="0"/>
        <c:axPos val="b"/>
        <c:numFmt formatCode="0" sourceLinked="1"/>
        <c:majorTickMark val="in"/>
        <c:minorTickMark val="none"/>
        <c:tickLblPos val="low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3890688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03890688"/>
        <c:scaling>
          <c:orientation val="minMax"/>
        </c:scaling>
        <c:delete val="0"/>
        <c:axPos val="l"/>
        <c:numFmt formatCode="0" sourceLinked="0"/>
        <c:majorTickMark val="in"/>
        <c:minorTickMark val="none"/>
        <c:tickLblPos val="nextTo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19139584"/>
        <c:crosses val="autoZero"/>
        <c:crossBetween val="between"/>
      </c:valAx>
      <c:spPr>
        <a:solidFill>
          <a:srgbClr val="FFFFFF"/>
        </a:solidFill>
        <a:ln w="3175">
          <a:solidFill>
            <a:srgbClr val="A6A8AC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702168184037649"/>
          <c:y val="3.5202312138728327E-2"/>
          <c:w val="0.80895528649860882"/>
          <c:h val="0.84795821765053936"/>
        </c:manualLayout>
      </c:layout>
      <c:lineChart>
        <c:grouping val="standard"/>
        <c:varyColors val="0"/>
        <c:ser>
          <c:idx val="0"/>
          <c:order val="0"/>
          <c:tx>
            <c:strRef>
              <c:f>'Chart Data'!$B$37</c:f>
              <c:strCache>
                <c:ptCount val="1"/>
                <c:pt idx="0">
                  <c:v>Baseline</c:v>
                </c:pt>
              </c:strCache>
            </c:strRef>
          </c:tx>
          <c:spPr>
            <a:ln w="38100">
              <a:solidFill>
                <a:srgbClr val="4B82AD"/>
              </a:solidFill>
              <a:prstDash val="solid"/>
            </a:ln>
          </c:spPr>
          <c:marker>
            <c:symbol val="none"/>
          </c:marker>
          <c:cat>
            <c:numRef>
              <c:f>'Chart Data'!$C$36:$W$36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Data'!$C$37:$W$37</c:f>
              <c:numCache>
                <c:formatCode>0.0</c:formatCode>
                <c:ptCount val="21"/>
                <c:pt idx="0">
                  <c:v>33.463340282813824</c:v>
                </c:pt>
                <c:pt idx="1">
                  <c:v>31.62058232596403</c:v>
                </c:pt>
                <c:pt idx="2">
                  <c:v>30.810036103125032</c:v>
                </c:pt>
                <c:pt idx="3">
                  <c:v>30.047252333501213</c:v>
                </c:pt>
                <c:pt idx="4">
                  <c:v>30.594013418370846</c:v>
                </c:pt>
                <c:pt idx="5">
                  <c:v>30.747714620167706</c:v>
                </c:pt>
                <c:pt idx="6">
                  <c:v>30.79950024674989</c:v>
                </c:pt>
                <c:pt idx="7">
                  <c:v>30.690910457130617</c:v>
                </c:pt>
                <c:pt idx="8">
                  <c:v>30.356374869141266</c:v>
                </c:pt>
                <c:pt idx="9">
                  <c:v>29.913110489917866</c:v>
                </c:pt>
                <c:pt idx="10">
                  <c:v>29.366618434442564</c:v>
                </c:pt>
                <c:pt idx="11">
                  <c:v>28.689872862547595</c:v>
                </c:pt>
                <c:pt idx="12">
                  <c:v>27.879206710317771</c:v>
                </c:pt>
                <c:pt idx="13">
                  <c:v>26.985784771871497</c:v>
                </c:pt>
                <c:pt idx="14">
                  <c:v>25.965660855781802</c:v>
                </c:pt>
                <c:pt idx="15">
                  <c:v>24.868440582475397</c:v>
                </c:pt>
                <c:pt idx="16">
                  <c:v>23.722669333751732</c:v>
                </c:pt>
                <c:pt idx="17">
                  <c:v>22.58968980874392</c:v>
                </c:pt>
                <c:pt idx="18">
                  <c:v>21.457048055387961</c:v>
                </c:pt>
                <c:pt idx="19">
                  <c:v>20.28686795138826</c:v>
                </c:pt>
                <c:pt idx="20">
                  <c:v>19.099035414600412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ABD-4400-9650-33D8E3D5AD24}"/>
            </c:ext>
          </c:extLst>
        </c:ser>
        <c:ser>
          <c:idx val="1"/>
          <c:order val="1"/>
          <c:tx>
            <c:strRef>
              <c:f>'Chart Data'!$B$38</c:f>
              <c:strCache>
                <c:ptCount val="1"/>
                <c:pt idx="0">
                  <c:v>Historical scenario</c:v>
                </c:pt>
              </c:strCache>
            </c:strRef>
          </c:tx>
          <c:spPr>
            <a:ln w="381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numRef>
              <c:f>'Chart Data'!$C$36:$W$36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Data'!$C$38:$W$38</c:f>
              <c:numCache>
                <c:formatCode>0.0</c:formatCode>
                <c:ptCount val="21"/>
                <c:pt idx="0">
                  <c:v>33.463340282813824</c:v>
                </c:pt>
                <c:pt idx="1">
                  <c:v>30.579118065335564</c:v>
                </c:pt>
                <c:pt idx="2">
                  <c:v>29.761028462907614</c:v>
                </c:pt>
                <c:pt idx="3">
                  <c:v>30.449442995580849</c:v>
                </c:pt>
                <c:pt idx="4">
                  <c:v>30.252742996816863</c:v>
                </c:pt>
                <c:pt idx="5">
                  <c:v>29.749606493590075</c:v>
                </c:pt>
                <c:pt idx="6">
                  <c:v>29.226147786437579</c:v>
                </c:pt>
                <c:pt idx="7">
                  <c:v>28.462999849457681</c:v>
                </c:pt>
                <c:pt idx="8">
                  <c:v>27.430672404379592</c:v>
                </c:pt>
                <c:pt idx="9">
                  <c:v>25.913829652726299</c:v>
                </c:pt>
                <c:pt idx="10">
                  <c:v>24.562383448792104</c:v>
                </c:pt>
                <c:pt idx="11">
                  <c:v>23.049371763077176</c:v>
                </c:pt>
                <c:pt idx="12">
                  <c:v>21.46018290169107</c:v>
                </c:pt>
                <c:pt idx="13">
                  <c:v>19.826478874144513</c:v>
                </c:pt>
                <c:pt idx="14">
                  <c:v>17.784814596435936</c:v>
                </c:pt>
                <c:pt idx="15">
                  <c:v>16.000770541040833</c:v>
                </c:pt>
                <c:pt idx="16">
                  <c:v>14.180330600527146</c:v>
                </c:pt>
                <c:pt idx="17">
                  <c:v>12.399414963079163</c:v>
                </c:pt>
                <c:pt idx="18">
                  <c:v>10.661927943464539</c:v>
                </c:pt>
                <c:pt idx="19">
                  <c:v>8.933406934067488</c:v>
                </c:pt>
                <c:pt idx="20">
                  <c:v>7.2227798739636793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ABD-4400-9650-33D8E3D5AD24}"/>
            </c:ext>
          </c:extLst>
        </c:ser>
        <c:ser>
          <c:idx val="2"/>
          <c:order val="2"/>
          <c:tx>
            <c:strRef>
              <c:f>'Chart Data'!$B$39</c:f>
              <c:strCache>
                <c:ptCount val="1"/>
                <c:pt idx="0">
                  <c:v>Most extreme shock Exports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'Chart Data'!$C$36:$W$36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Data'!$C$39:$W$39</c:f>
              <c:numCache>
                <c:formatCode>0.0</c:formatCode>
                <c:ptCount val="21"/>
                <c:pt idx="0">
                  <c:v>33.463340282813824</c:v>
                </c:pt>
                <c:pt idx="1">
                  <c:v>45.512912408519192</c:v>
                </c:pt>
                <c:pt idx="2">
                  <c:v>70.699555423027533</c:v>
                </c:pt>
                <c:pt idx="3">
                  <c:v>67.413193193761813</c:v>
                </c:pt>
                <c:pt idx="4">
                  <c:v>66.889633074931126</c:v>
                </c:pt>
                <c:pt idx="5">
                  <c:v>65.905901451836002</c:v>
                </c:pt>
                <c:pt idx="6">
                  <c:v>64.84166797686531</c:v>
                </c:pt>
                <c:pt idx="7">
                  <c:v>63.617704213997058</c:v>
                </c:pt>
                <c:pt idx="8">
                  <c:v>61.65364489187526</c:v>
                </c:pt>
                <c:pt idx="9">
                  <c:v>58.678659264221764</c:v>
                </c:pt>
                <c:pt idx="10">
                  <c:v>55.772006442457823</c:v>
                </c:pt>
                <c:pt idx="11">
                  <c:v>52.882799316459106</c:v>
                </c:pt>
                <c:pt idx="12">
                  <c:v>49.991891256788534</c:v>
                </c:pt>
                <c:pt idx="13">
                  <c:v>47.153130637462169</c:v>
                </c:pt>
                <c:pt idx="14">
                  <c:v>44.296423147436606</c:v>
                </c:pt>
                <c:pt idx="15">
                  <c:v>41.475382085576669</c:v>
                </c:pt>
                <c:pt idx="16">
                  <c:v>38.71700857957179</c:v>
                </c:pt>
                <c:pt idx="17">
                  <c:v>36.092506649318686</c:v>
                </c:pt>
                <c:pt idx="18">
                  <c:v>33.576732291497422</c:v>
                </c:pt>
                <c:pt idx="19">
                  <c:v>31.11168922042518</c:v>
                </c:pt>
                <c:pt idx="20">
                  <c:v>28.715728474460068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ABD-4400-9650-33D8E3D5AD24}"/>
            </c:ext>
          </c:extLst>
        </c:ser>
        <c:ser>
          <c:idx val="3"/>
          <c:order val="3"/>
          <c:tx>
            <c:strRef>
              <c:f>'Chart Data'!$B$40</c:f>
              <c:strCache>
                <c:ptCount val="1"/>
                <c:pt idx="0">
                  <c:v>Threshold</c:v>
                </c:pt>
              </c:strCache>
            </c:strRef>
          </c:tx>
          <c:spPr>
            <a:ln w="34925">
              <a:solidFill>
                <a:srgbClr val="339966"/>
              </a:solidFill>
              <a:prstDash val="sysDash"/>
            </a:ln>
          </c:spPr>
          <c:marker>
            <c:symbol val="none"/>
          </c:marker>
          <c:cat>
            <c:numRef>
              <c:f>'Chart Data'!$C$36:$W$36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Data'!$C$40:$W$40</c:f>
              <c:numCache>
                <c:formatCode>0.0</c:formatCode>
                <c:ptCount val="21"/>
                <c:pt idx="0">
                  <c:v>150</c:v>
                </c:pt>
                <c:pt idx="1">
                  <c:v>150</c:v>
                </c:pt>
                <c:pt idx="2">
                  <c:v>150</c:v>
                </c:pt>
                <c:pt idx="3">
                  <c:v>150</c:v>
                </c:pt>
                <c:pt idx="4">
                  <c:v>150</c:v>
                </c:pt>
                <c:pt idx="5">
                  <c:v>150</c:v>
                </c:pt>
                <c:pt idx="6">
                  <c:v>150</c:v>
                </c:pt>
                <c:pt idx="7">
                  <c:v>150</c:v>
                </c:pt>
                <c:pt idx="8">
                  <c:v>150</c:v>
                </c:pt>
                <c:pt idx="9">
                  <c:v>150</c:v>
                </c:pt>
                <c:pt idx="10">
                  <c:v>150</c:v>
                </c:pt>
                <c:pt idx="11">
                  <c:v>150</c:v>
                </c:pt>
                <c:pt idx="12">
                  <c:v>150</c:v>
                </c:pt>
                <c:pt idx="13">
                  <c:v>150</c:v>
                </c:pt>
                <c:pt idx="14">
                  <c:v>150</c:v>
                </c:pt>
                <c:pt idx="15">
                  <c:v>150</c:v>
                </c:pt>
                <c:pt idx="16">
                  <c:v>150</c:v>
                </c:pt>
                <c:pt idx="17">
                  <c:v>150</c:v>
                </c:pt>
                <c:pt idx="18">
                  <c:v>150</c:v>
                </c:pt>
                <c:pt idx="19">
                  <c:v>150</c:v>
                </c:pt>
                <c:pt idx="20">
                  <c:v>150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ABD-4400-9650-33D8E3D5AD24}"/>
            </c:ext>
          </c:extLst>
        </c:ser>
        <c:ser>
          <c:idx val="4"/>
          <c:order val="4"/>
          <c:tx>
            <c:strRef>
              <c:f>'Chart Data'!$A$35</c:f>
              <c:strCache>
                <c:ptCount val="1"/>
                <c:pt idx="0">
                  <c:v>[Short Name]</c:v>
                </c:pt>
              </c:strCache>
            </c:strRef>
          </c:tx>
          <c:spPr>
            <a:ln>
              <a:solidFill>
                <a:srgbClr val="00D600"/>
              </a:solidFill>
              <a:prstDash val="solid"/>
            </a:ln>
          </c:spPr>
          <c:marker>
            <c:symbol val="none"/>
          </c:marker>
          <c:val>
            <c:numRef>
              <c:f>'Chart Data'!$C$35:$W$35</c:f>
              <c:numCache>
                <c:formatCode>0.0</c:formatCode>
                <c:ptCount val="21"/>
                <c:pt idx="0">
                  <c:v>33.463340282813817</c:v>
                </c:pt>
                <c:pt idx="1">
                  <c:v>31.620582325964037</c:v>
                </c:pt>
                <c:pt idx="2">
                  <c:v>30.810036103125039</c:v>
                </c:pt>
                <c:pt idx="3">
                  <c:v>30.047252333501213</c:v>
                </c:pt>
                <c:pt idx="4">
                  <c:v>30.8038748739013</c:v>
                </c:pt>
                <c:pt idx="5">
                  <c:v>31.211878758794914</c:v>
                </c:pt>
                <c:pt idx="6">
                  <c:v>31.560140684857647</c:v>
                </c:pt>
                <c:pt idx="7">
                  <c:v>31.67806830421037</c:v>
                </c:pt>
                <c:pt idx="8">
                  <c:v>31.78555807202914</c:v>
                </c:pt>
                <c:pt idx="9">
                  <c:v>31.731309375569104</c:v>
                </c:pt>
                <c:pt idx="10">
                  <c:v>31.606917123639118</c:v>
                </c:pt>
                <c:pt idx="11">
                  <c:v>31.297307750718456</c:v>
                </c:pt>
                <c:pt idx="12">
                  <c:v>30.883948295218122</c:v>
                </c:pt>
                <c:pt idx="13">
                  <c:v>30.387145219856045</c:v>
                </c:pt>
                <c:pt idx="14">
                  <c:v>29.617915803643196</c:v>
                </c:pt>
                <c:pt idx="15">
                  <c:v>28.822197042838877</c:v>
                </c:pt>
                <c:pt idx="16">
                  <c:v>27.892791732330945</c:v>
                </c:pt>
                <c:pt idx="17">
                  <c:v>26.926198800829887</c:v>
                </c:pt>
                <c:pt idx="18">
                  <c:v>25.936705064459225</c:v>
                </c:pt>
                <c:pt idx="19">
                  <c:v>24.882936664369552</c:v>
                </c:pt>
                <c:pt idx="20">
                  <c:v>23.785570337076003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ABD-4400-9650-33D8E3D5AD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9244032"/>
        <c:axId val="203892416"/>
      </c:lineChart>
      <c:catAx>
        <c:axId val="219244032"/>
        <c:scaling>
          <c:orientation val="minMax"/>
        </c:scaling>
        <c:delete val="0"/>
        <c:axPos val="b"/>
        <c:numFmt formatCode="0" sourceLinked="1"/>
        <c:majorTickMark val="in"/>
        <c:minorTickMark val="none"/>
        <c:tickLblPos val="low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3892416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03892416"/>
        <c:scaling>
          <c:orientation val="minMax"/>
        </c:scaling>
        <c:delete val="0"/>
        <c:axPos val="l"/>
        <c:numFmt formatCode="0" sourceLinked="0"/>
        <c:majorTickMark val="in"/>
        <c:minorTickMark val="none"/>
        <c:tickLblPos val="nextTo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19244032"/>
        <c:crosses val="autoZero"/>
        <c:crossBetween val="between"/>
      </c:valAx>
      <c:spPr>
        <a:solidFill>
          <a:srgbClr val="FFFFFF"/>
        </a:solidFill>
        <a:ln w="3175">
          <a:solidFill>
            <a:srgbClr val="A6A8AC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193447877129658"/>
          <c:y val="3.5090751944684528E-2"/>
          <c:w val="0.80988780429453788"/>
          <c:h val="0.84844005562398905"/>
        </c:manualLayout>
      </c:layout>
      <c:lineChart>
        <c:grouping val="standard"/>
        <c:varyColors val="0"/>
        <c:ser>
          <c:idx val="0"/>
          <c:order val="0"/>
          <c:tx>
            <c:strRef>
              <c:f>'Chart Data'!$B$56</c:f>
              <c:strCache>
                <c:ptCount val="1"/>
                <c:pt idx="0">
                  <c:v>Baseline</c:v>
                </c:pt>
              </c:strCache>
            </c:strRef>
          </c:tx>
          <c:spPr>
            <a:ln w="38100">
              <a:solidFill>
                <a:srgbClr val="4B82AD"/>
              </a:solidFill>
              <a:prstDash val="solid"/>
            </a:ln>
          </c:spPr>
          <c:marker>
            <c:symbol val="none"/>
          </c:marker>
          <c:cat>
            <c:numRef>
              <c:f>'Chart Data'!$C$55:$W$55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Data'!$C$56:$W$56</c:f>
              <c:numCache>
                <c:formatCode>0.0</c:formatCode>
                <c:ptCount val="21"/>
                <c:pt idx="0">
                  <c:v>147.61880221125739</c:v>
                </c:pt>
                <c:pt idx="1">
                  <c:v>138.20682317690165</c:v>
                </c:pt>
                <c:pt idx="2">
                  <c:v>135.75909958333469</c:v>
                </c:pt>
                <c:pt idx="3">
                  <c:v>131.63939509141829</c:v>
                </c:pt>
                <c:pt idx="4">
                  <c:v>130.27125177330603</c:v>
                </c:pt>
                <c:pt idx="5">
                  <c:v>126.94871789496291</c:v>
                </c:pt>
                <c:pt idx="6">
                  <c:v>123.02998375117431</c:v>
                </c:pt>
                <c:pt idx="7">
                  <c:v>118.9660268568684</c:v>
                </c:pt>
                <c:pt idx="8">
                  <c:v>116.59388383570031</c:v>
                </c:pt>
                <c:pt idx="9">
                  <c:v>114.27175383508444</c:v>
                </c:pt>
                <c:pt idx="10">
                  <c:v>111.03375576680791</c:v>
                </c:pt>
                <c:pt idx="11">
                  <c:v>107.3070759181505</c:v>
                </c:pt>
                <c:pt idx="12">
                  <c:v>103.28346808596547</c:v>
                </c:pt>
                <c:pt idx="13">
                  <c:v>98.711566734721004</c:v>
                </c:pt>
                <c:pt idx="14">
                  <c:v>95.21846289265666</c:v>
                </c:pt>
                <c:pt idx="15">
                  <c:v>90.053836130790515</c:v>
                </c:pt>
                <c:pt idx="16">
                  <c:v>84.74792506076156</c:v>
                </c:pt>
                <c:pt idx="17">
                  <c:v>79.66546496534616</c:v>
                </c:pt>
                <c:pt idx="18">
                  <c:v>74.494168936272047</c:v>
                </c:pt>
                <c:pt idx="19">
                  <c:v>69.660370520314487</c:v>
                </c:pt>
                <c:pt idx="20">
                  <c:v>64.90545213419152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9DD-440D-AE67-B4706DCDA411}"/>
            </c:ext>
          </c:extLst>
        </c:ser>
        <c:ser>
          <c:idx val="1"/>
          <c:order val="1"/>
          <c:tx>
            <c:strRef>
              <c:f>'Chart Data'!$B$57</c:f>
              <c:strCache>
                <c:ptCount val="1"/>
                <c:pt idx="0">
                  <c:v>Historical scenario</c:v>
                </c:pt>
              </c:strCache>
            </c:strRef>
          </c:tx>
          <c:spPr>
            <a:ln w="381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numRef>
              <c:f>'Chart Data'!$C$55:$W$55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Data'!$C$57:$W$57</c:f>
              <c:numCache>
                <c:formatCode>0.0</c:formatCode>
                <c:ptCount val="21"/>
                <c:pt idx="0">
                  <c:v>147.61880221125739</c:v>
                </c:pt>
                <c:pt idx="1">
                  <c:v>133.6548049556701</c:v>
                </c:pt>
                <c:pt idx="2">
                  <c:v>131.13682870331093</c:v>
                </c:pt>
                <c:pt idx="3">
                  <c:v>133.40142427398516</c:v>
                </c:pt>
                <c:pt idx="4">
                  <c:v>128.81810064857171</c:v>
                </c:pt>
                <c:pt idx="5">
                  <c:v>122.82780846950386</c:v>
                </c:pt>
                <c:pt idx="6">
                  <c:v>116.74515685215603</c:v>
                </c:pt>
                <c:pt idx="7">
                  <c:v>110.33006040167514</c:v>
                </c:pt>
                <c:pt idx="8">
                  <c:v>105.35673793851319</c:v>
                </c:pt>
                <c:pt idx="9">
                  <c:v>98.99401013474413</c:v>
                </c:pt>
                <c:pt idx="10">
                  <c:v>92.86917698720174</c:v>
                </c:pt>
                <c:pt idx="11">
                  <c:v>86.210235141020007</c:v>
                </c:pt>
                <c:pt idx="12">
                  <c:v>79.503055408872086</c:v>
                </c:pt>
                <c:pt idx="13">
                  <c:v>72.523471488575296</c:v>
                </c:pt>
                <c:pt idx="14">
                  <c:v>65.218548378537903</c:v>
                </c:pt>
                <c:pt idx="15">
                  <c:v>57.942144119992975</c:v>
                </c:pt>
                <c:pt idx="16">
                  <c:v>50.658447334191358</c:v>
                </c:pt>
                <c:pt idx="17">
                  <c:v>43.728141762691067</c:v>
                </c:pt>
                <c:pt idx="18">
                  <c:v>37.015877456981642</c:v>
                </c:pt>
                <c:pt idx="19">
                  <c:v>30.675234764038706</c:v>
                </c:pt>
                <c:pt idx="20">
                  <c:v>24.545626687878446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9DD-440D-AE67-B4706DCDA411}"/>
            </c:ext>
          </c:extLst>
        </c:ser>
        <c:ser>
          <c:idx val="2"/>
          <c:order val="2"/>
          <c:tx>
            <c:strRef>
              <c:f>'Chart Data'!$B$58</c:f>
              <c:strCache>
                <c:ptCount val="1"/>
                <c:pt idx="0">
                  <c:v>Most extreme shock  Exports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'Chart Data'!$C$55:$W$55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Data'!$C$58:$W$58</c:f>
              <c:numCache>
                <c:formatCode>0.0</c:formatCode>
                <c:ptCount val="21"/>
                <c:pt idx="0">
                  <c:v>147.61880221125739</c:v>
                </c:pt>
                <c:pt idx="1">
                  <c:v>173.94496126123627</c:v>
                </c:pt>
                <c:pt idx="2">
                  <c:v>237.26502177253539</c:v>
                </c:pt>
                <c:pt idx="3">
                  <c:v>224.93980093648852</c:v>
                </c:pt>
                <c:pt idx="4">
                  <c:v>216.92581644804807</c:v>
                </c:pt>
                <c:pt idx="5">
                  <c:v>207.24309800047064</c:v>
                </c:pt>
                <c:pt idx="6">
                  <c:v>197.2703288784904</c:v>
                </c:pt>
                <c:pt idx="7">
                  <c:v>187.81551766300521</c:v>
                </c:pt>
                <c:pt idx="8">
                  <c:v>180.35364013867954</c:v>
                </c:pt>
                <c:pt idx="9">
                  <c:v>170.7252642577987</c:v>
                </c:pt>
                <c:pt idx="10">
                  <c:v>160.60447879813012</c:v>
                </c:pt>
                <c:pt idx="11">
                  <c:v>150.64491154372041</c:v>
                </c:pt>
                <c:pt idx="12">
                  <c:v>141.05557674472763</c:v>
                </c:pt>
                <c:pt idx="13">
                  <c:v>131.36625478957779</c:v>
                </c:pt>
                <c:pt idx="14">
                  <c:v>123.71738700111413</c:v>
                </c:pt>
                <c:pt idx="15">
                  <c:v>114.38902385849867</c:v>
                </c:pt>
                <c:pt idx="16">
                  <c:v>105.34346685115695</c:v>
                </c:pt>
                <c:pt idx="17">
                  <c:v>96.943158772494925</c:v>
                </c:pt>
                <c:pt idx="18">
                  <c:v>88.783247653806882</c:v>
                </c:pt>
                <c:pt idx="19">
                  <c:v>81.364444419098007</c:v>
                </c:pt>
                <c:pt idx="20">
                  <c:v>74.324137365315082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9DD-440D-AE67-B4706DCDA411}"/>
            </c:ext>
          </c:extLst>
        </c:ser>
        <c:ser>
          <c:idx val="3"/>
          <c:order val="3"/>
          <c:tx>
            <c:strRef>
              <c:f>'Chart Data'!$B$59</c:f>
              <c:strCache>
                <c:ptCount val="1"/>
                <c:pt idx="0">
                  <c:v>Threshold</c:v>
                </c:pt>
              </c:strCache>
            </c:strRef>
          </c:tx>
          <c:spPr>
            <a:ln w="34925">
              <a:solidFill>
                <a:srgbClr val="339966"/>
              </a:solidFill>
              <a:prstDash val="sysDash"/>
            </a:ln>
          </c:spPr>
          <c:marker>
            <c:symbol val="none"/>
          </c:marker>
          <c:cat>
            <c:numRef>
              <c:f>'Chart Data'!$C$55:$W$55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Data'!$C$59:$W$59</c:f>
              <c:numCache>
                <c:formatCode>0.0</c:formatCode>
                <c:ptCount val="21"/>
                <c:pt idx="0">
                  <c:v>250</c:v>
                </c:pt>
                <c:pt idx="1">
                  <c:v>250</c:v>
                </c:pt>
                <c:pt idx="2">
                  <c:v>250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250</c:v>
                </c:pt>
                <c:pt idx="7">
                  <c:v>250</c:v>
                </c:pt>
                <c:pt idx="8">
                  <c:v>250</c:v>
                </c:pt>
                <c:pt idx="9">
                  <c:v>250</c:v>
                </c:pt>
                <c:pt idx="10">
                  <c:v>250</c:v>
                </c:pt>
                <c:pt idx="11">
                  <c:v>250</c:v>
                </c:pt>
                <c:pt idx="12">
                  <c:v>250</c:v>
                </c:pt>
                <c:pt idx="13">
                  <c:v>250</c:v>
                </c:pt>
                <c:pt idx="14">
                  <c:v>250</c:v>
                </c:pt>
                <c:pt idx="15">
                  <c:v>250</c:v>
                </c:pt>
                <c:pt idx="16">
                  <c:v>250</c:v>
                </c:pt>
                <c:pt idx="17">
                  <c:v>250</c:v>
                </c:pt>
                <c:pt idx="18">
                  <c:v>250</c:v>
                </c:pt>
                <c:pt idx="19">
                  <c:v>250</c:v>
                </c:pt>
                <c:pt idx="20">
                  <c:v>250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D9DD-440D-AE67-B4706DCDA411}"/>
            </c:ext>
          </c:extLst>
        </c:ser>
        <c:ser>
          <c:idx val="4"/>
          <c:order val="4"/>
          <c:tx>
            <c:strRef>
              <c:f>'Chart Data'!$A$54</c:f>
              <c:strCache>
                <c:ptCount val="1"/>
                <c:pt idx="0">
                  <c:v>[Short Name]</c:v>
                </c:pt>
              </c:strCache>
            </c:strRef>
          </c:tx>
          <c:spPr>
            <a:ln>
              <a:solidFill>
                <a:srgbClr val="00D600"/>
              </a:solidFill>
              <a:prstDash val="solid"/>
            </a:ln>
          </c:spPr>
          <c:marker>
            <c:symbol val="none"/>
          </c:marker>
          <c:val>
            <c:numRef>
              <c:f>'Chart Data'!$C$54:$W$54</c:f>
              <c:numCache>
                <c:formatCode>0.0</c:formatCode>
                <c:ptCount val="21"/>
                <c:pt idx="0">
                  <c:v>147.61880221125736</c:v>
                </c:pt>
                <c:pt idx="1">
                  <c:v>138.20682317690168</c:v>
                </c:pt>
                <c:pt idx="2">
                  <c:v>135.75909958333469</c:v>
                </c:pt>
                <c:pt idx="3">
                  <c:v>131.63939509141827</c:v>
                </c:pt>
                <c:pt idx="4">
                  <c:v>131.16485517659484</c:v>
                </c:pt>
                <c:pt idx="5">
                  <c:v>128.86512186252457</c:v>
                </c:pt>
                <c:pt idx="6">
                  <c:v>126.06839606277534</c:v>
                </c:pt>
                <c:pt idx="7">
                  <c:v>122.7925098512943</c:v>
                </c:pt>
                <c:pt idx="8">
                  <c:v>122.08314337527841</c:v>
                </c:pt>
                <c:pt idx="9">
                  <c:v>121.21749675788713</c:v>
                </c:pt>
                <c:pt idx="10">
                  <c:v>119.50421613173729</c:v>
                </c:pt>
                <c:pt idx="11">
                  <c:v>117.05951416829825</c:v>
                </c:pt>
                <c:pt idx="12">
                  <c:v>114.41506644223347</c:v>
                </c:pt>
                <c:pt idx="13">
                  <c:v>111.15343647052492</c:v>
                </c:pt>
                <c:pt idx="14">
                  <c:v>108.61161718820871</c:v>
                </c:pt>
                <c:pt idx="15">
                  <c:v>104.37121703779977</c:v>
                </c:pt>
                <c:pt idx="16">
                  <c:v>99.645456850161693</c:v>
                </c:pt>
                <c:pt idx="17">
                  <c:v>94.958725213975598</c:v>
                </c:pt>
                <c:pt idx="18">
                  <c:v>90.04655643845291</c:v>
                </c:pt>
                <c:pt idx="19">
                  <c:v>85.442197969001185</c:v>
                </c:pt>
                <c:pt idx="20">
                  <c:v>80.831998238892822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D9DD-440D-AE67-B4706DCDA4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9243520"/>
        <c:axId val="203894144"/>
      </c:lineChart>
      <c:catAx>
        <c:axId val="219243520"/>
        <c:scaling>
          <c:orientation val="minMax"/>
        </c:scaling>
        <c:delete val="0"/>
        <c:axPos val="b"/>
        <c:numFmt formatCode="0" sourceLinked="1"/>
        <c:majorTickMark val="in"/>
        <c:minorTickMark val="none"/>
        <c:tickLblPos val="low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3894144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03894144"/>
        <c:scaling>
          <c:orientation val="minMax"/>
        </c:scaling>
        <c:delete val="0"/>
        <c:axPos val="l"/>
        <c:numFmt formatCode="0" sourceLinked="0"/>
        <c:majorTickMark val="in"/>
        <c:minorTickMark val="none"/>
        <c:tickLblPos val="nextTo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19243520"/>
        <c:crosses val="autoZero"/>
        <c:crossBetween val="between"/>
      </c:valAx>
      <c:spPr>
        <a:solidFill>
          <a:srgbClr val="FFFFFF"/>
        </a:solidFill>
        <a:ln w="3175">
          <a:solidFill>
            <a:srgbClr val="A6A8AC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879460877854245"/>
          <c:y val="3.5090751944684528E-2"/>
          <c:w val="0.83556928962394095"/>
          <c:h val="0.84844005562398905"/>
        </c:manualLayout>
      </c:layout>
      <c:lineChart>
        <c:grouping val="standard"/>
        <c:varyColors val="0"/>
        <c:ser>
          <c:idx val="0"/>
          <c:order val="0"/>
          <c:tx>
            <c:strRef>
              <c:f>'Chart Data'!$B$75</c:f>
              <c:strCache>
                <c:ptCount val="1"/>
                <c:pt idx="0">
                  <c:v>Baseline</c:v>
                </c:pt>
              </c:strCache>
            </c:strRef>
          </c:tx>
          <c:spPr>
            <a:ln w="38100">
              <a:solidFill>
                <a:srgbClr val="4B82AD"/>
              </a:solidFill>
              <a:prstDash val="solid"/>
            </a:ln>
          </c:spPr>
          <c:marker>
            <c:symbol val="none"/>
          </c:marker>
          <c:cat>
            <c:numRef>
              <c:f>'Chart Data'!$C$74:$W$74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Data'!$C$75:$W$75</c:f>
              <c:numCache>
                <c:formatCode>0.0</c:formatCode>
                <c:ptCount val="21"/>
                <c:pt idx="0">
                  <c:v>1.2921524914150999</c:v>
                </c:pt>
                <c:pt idx="1">
                  <c:v>1.3982506207517238</c:v>
                </c:pt>
                <c:pt idx="2">
                  <c:v>1.5946280318923849</c:v>
                </c:pt>
                <c:pt idx="3">
                  <c:v>1.6447170027359321</c:v>
                </c:pt>
                <c:pt idx="4">
                  <c:v>1.7159074383817399</c:v>
                </c:pt>
                <c:pt idx="5">
                  <c:v>1.8127149221944954</c:v>
                </c:pt>
                <c:pt idx="6">
                  <c:v>1.7673648419895198</c:v>
                </c:pt>
                <c:pt idx="7">
                  <c:v>1.7576855082181073</c:v>
                </c:pt>
                <c:pt idx="8">
                  <c:v>1.8577168823602133</c:v>
                </c:pt>
                <c:pt idx="9">
                  <c:v>1.8516713664672322</c:v>
                </c:pt>
                <c:pt idx="10">
                  <c:v>1.8472138569512431</c:v>
                </c:pt>
                <c:pt idx="11">
                  <c:v>1.8799819931163253</c:v>
                </c:pt>
                <c:pt idx="12">
                  <c:v>1.9203428260054536</c:v>
                </c:pt>
                <c:pt idx="13">
                  <c:v>1.9202134703510354</c:v>
                </c:pt>
                <c:pt idx="14">
                  <c:v>1.9397113840899822</c:v>
                </c:pt>
                <c:pt idx="15">
                  <c:v>1.9228450099460519</c:v>
                </c:pt>
                <c:pt idx="16">
                  <c:v>1.8883676190430381</c:v>
                </c:pt>
                <c:pt idx="17">
                  <c:v>1.8021109354782994</c:v>
                </c:pt>
                <c:pt idx="18">
                  <c:v>1.7351313695973427</c:v>
                </c:pt>
                <c:pt idx="19">
                  <c:v>1.7134734036774113</c:v>
                </c:pt>
                <c:pt idx="20">
                  <c:v>1.6799458003583367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1E7-4491-A363-5CAB5B82F517}"/>
            </c:ext>
          </c:extLst>
        </c:ser>
        <c:ser>
          <c:idx val="1"/>
          <c:order val="1"/>
          <c:tx>
            <c:strRef>
              <c:f>'Chart Data'!$B$76</c:f>
              <c:strCache>
                <c:ptCount val="1"/>
                <c:pt idx="0">
                  <c:v>Historical scenario</c:v>
                </c:pt>
              </c:strCache>
            </c:strRef>
          </c:tx>
          <c:spPr>
            <a:ln w="381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numRef>
              <c:f>'Chart Data'!$C$74:$W$74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Data'!$C$76:$W$76</c:f>
              <c:numCache>
                <c:formatCode>0.0</c:formatCode>
                <c:ptCount val="21"/>
                <c:pt idx="0">
                  <c:v>1.2921524914150999</c:v>
                </c:pt>
                <c:pt idx="1">
                  <c:v>1.3776808528990869</c:v>
                </c:pt>
                <c:pt idx="2">
                  <c:v>1.519597366150677</c:v>
                </c:pt>
                <c:pt idx="3">
                  <c:v>1.5585186068386161</c:v>
                </c:pt>
                <c:pt idx="4">
                  <c:v>1.6383369728043082</c:v>
                </c:pt>
                <c:pt idx="5">
                  <c:v>1.6989775224000965</c:v>
                </c:pt>
                <c:pt idx="6">
                  <c:v>1.6332137862662601</c:v>
                </c:pt>
                <c:pt idx="7">
                  <c:v>1.5966506294474663</c:v>
                </c:pt>
                <c:pt idx="8">
                  <c:v>1.6300213240779109</c:v>
                </c:pt>
                <c:pt idx="9">
                  <c:v>1.6052724097425739</c:v>
                </c:pt>
                <c:pt idx="10">
                  <c:v>1.6525105996253719</c:v>
                </c:pt>
                <c:pt idx="11">
                  <c:v>1.6324053388154132</c:v>
                </c:pt>
                <c:pt idx="12">
                  <c:v>1.6191580787188913</c:v>
                </c:pt>
                <c:pt idx="13">
                  <c:v>1.573246807780343</c:v>
                </c:pt>
                <c:pt idx="14">
                  <c:v>1.5190865635306774</c:v>
                </c:pt>
                <c:pt idx="15">
                  <c:v>1.4576708035014343</c:v>
                </c:pt>
                <c:pt idx="16">
                  <c:v>1.3786963156310073</c:v>
                </c:pt>
                <c:pt idx="17">
                  <c:v>1.2604186957408192</c:v>
                </c:pt>
                <c:pt idx="18">
                  <c:v>1.1580615641366916</c:v>
                </c:pt>
                <c:pt idx="19">
                  <c:v>1.0899158206079058</c:v>
                </c:pt>
                <c:pt idx="20">
                  <c:v>1.0126410954848957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1E7-4491-A363-5CAB5B82F517}"/>
            </c:ext>
          </c:extLst>
        </c:ser>
        <c:ser>
          <c:idx val="2"/>
          <c:order val="2"/>
          <c:tx>
            <c:strRef>
              <c:f>'Chart Data'!$B$77</c:f>
              <c:strCache>
                <c:ptCount val="1"/>
                <c:pt idx="0">
                  <c:v>Most extreme shock Exports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'Chart Data'!$C$74:$W$74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Data'!$C$77:$W$77</c:f>
              <c:numCache>
                <c:formatCode>0.0</c:formatCode>
                <c:ptCount val="21"/>
                <c:pt idx="0">
                  <c:v>1.2921524914150999</c:v>
                </c:pt>
                <c:pt idx="1">
                  <c:v>1.5990697802917602</c:v>
                </c:pt>
                <c:pt idx="2">
                  <c:v>2.3187001900694044</c:v>
                </c:pt>
                <c:pt idx="3">
                  <c:v>2.7916547141158361</c:v>
                </c:pt>
                <c:pt idx="4">
                  <c:v>2.8416800735376806</c:v>
                </c:pt>
                <c:pt idx="5">
                  <c:v>2.9282358803866808</c:v>
                </c:pt>
                <c:pt idx="6">
                  <c:v>2.8308509318716211</c:v>
                </c:pt>
                <c:pt idx="7">
                  <c:v>2.7828367646548164</c:v>
                </c:pt>
                <c:pt idx="8">
                  <c:v>3.3731641970720512</c:v>
                </c:pt>
                <c:pt idx="9">
                  <c:v>4.263000820286508</c:v>
                </c:pt>
                <c:pt idx="10">
                  <c:v>4.1093951265873718</c:v>
                </c:pt>
                <c:pt idx="11">
                  <c:v>4.0161225264954394</c:v>
                </c:pt>
                <c:pt idx="12">
                  <c:v>3.9434238266000676</c:v>
                </c:pt>
                <c:pt idx="13">
                  <c:v>3.8273757143248939</c:v>
                </c:pt>
                <c:pt idx="14">
                  <c:v>3.7461766026591135</c:v>
                </c:pt>
                <c:pt idx="15">
                  <c:v>3.6256280511914012</c:v>
                </c:pt>
                <c:pt idx="16">
                  <c:v>3.4894979114953282</c:v>
                </c:pt>
                <c:pt idx="17">
                  <c:v>3.2919530745953107</c:v>
                </c:pt>
                <c:pt idx="18">
                  <c:v>3.1258939809676112</c:v>
                </c:pt>
                <c:pt idx="19">
                  <c:v>3.0251369847394494</c:v>
                </c:pt>
                <c:pt idx="20">
                  <c:v>2.9142273999080892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1E7-4491-A363-5CAB5B82F517}"/>
            </c:ext>
          </c:extLst>
        </c:ser>
        <c:ser>
          <c:idx val="3"/>
          <c:order val="3"/>
          <c:tx>
            <c:strRef>
              <c:f>'Chart Data'!$B$78</c:f>
              <c:strCache>
                <c:ptCount val="1"/>
                <c:pt idx="0">
                  <c:v>Threshold</c:v>
                </c:pt>
              </c:strCache>
            </c:strRef>
          </c:tx>
          <c:spPr>
            <a:ln w="34925">
              <a:solidFill>
                <a:srgbClr val="339966"/>
              </a:solidFill>
              <a:prstDash val="sysDash"/>
            </a:ln>
          </c:spPr>
          <c:marker>
            <c:symbol val="none"/>
          </c:marker>
          <c:cat>
            <c:numRef>
              <c:f>'Chart Data'!$C$74:$W$74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Data'!$C$78:$W$78</c:f>
              <c:numCache>
                <c:formatCode>0.0</c:formatCode>
                <c:ptCount val="21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1E7-4491-A363-5CAB5B82F517}"/>
            </c:ext>
          </c:extLst>
        </c:ser>
        <c:ser>
          <c:idx val="4"/>
          <c:order val="4"/>
          <c:tx>
            <c:strRef>
              <c:f>'Chart Data'!$A$73</c:f>
              <c:strCache>
                <c:ptCount val="1"/>
                <c:pt idx="0">
                  <c:v>[Short Name]</c:v>
                </c:pt>
              </c:strCache>
            </c:strRef>
          </c:tx>
          <c:spPr>
            <a:ln>
              <a:solidFill>
                <a:srgbClr val="00D600"/>
              </a:solidFill>
              <a:prstDash val="solid"/>
            </a:ln>
          </c:spPr>
          <c:marker>
            <c:symbol val="none"/>
          </c:marker>
          <c:val>
            <c:numRef>
              <c:f>'Chart Data'!$C$73:$W$73</c:f>
              <c:numCache>
                <c:formatCode>0.0</c:formatCode>
                <c:ptCount val="21"/>
                <c:pt idx="0">
                  <c:v>1.2921524914150999</c:v>
                </c:pt>
                <c:pt idx="1">
                  <c:v>1.3982506207517236</c:v>
                </c:pt>
                <c:pt idx="2">
                  <c:v>1.5946280318923853</c:v>
                </c:pt>
                <c:pt idx="3">
                  <c:v>1.6447170027359324</c:v>
                </c:pt>
                <c:pt idx="4">
                  <c:v>1.7288576831997156</c:v>
                </c:pt>
                <c:pt idx="5">
                  <c:v>1.8431635251036833</c:v>
                </c:pt>
                <c:pt idx="6">
                  <c:v>1.8165383147082423</c:v>
                </c:pt>
                <c:pt idx="7">
                  <c:v>1.8223753221252752</c:v>
                </c:pt>
                <c:pt idx="8">
                  <c:v>1.9578331607387811</c:v>
                </c:pt>
                <c:pt idx="9">
                  <c:v>1.9813196912782973</c:v>
                </c:pt>
                <c:pt idx="10">
                  <c:v>2.0103738829101268</c:v>
                </c:pt>
                <c:pt idx="11">
                  <c:v>2.0780492747378423</c:v>
                </c:pt>
                <c:pt idx="12">
                  <c:v>2.1592603905018843</c:v>
                </c:pt>
                <c:pt idx="13">
                  <c:v>2.1973892596107079</c:v>
                </c:pt>
                <c:pt idx="14">
                  <c:v>2.2507444026089596</c:v>
                </c:pt>
                <c:pt idx="15">
                  <c:v>2.2679897031544947</c:v>
                </c:pt>
                <c:pt idx="16">
                  <c:v>2.2593258395215896</c:v>
                </c:pt>
                <c:pt idx="17">
                  <c:v>2.1837073583449018</c:v>
                </c:pt>
                <c:pt idx="18">
                  <c:v>2.1297752976426061</c:v>
                </c:pt>
                <c:pt idx="19">
                  <c:v>2.1322216241762701</c:v>
                </c:pt>
                <c:pt idx="20">
                  <c:v>2.1197682536403892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1E7-4491-A363-5CAB5B82F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9259392"/>
        <c:axId val="203895872"/>
      </c:lineChart>
      <c:catAx>
        <c:axId val="219259392"/>
        <c:scaling>
          <c:orientation val="minMax"/>
        </c:scaling>
        <c:delete val="0"/>
        <c:axPos val="b"/>
        <c:numFmt formatCode="0" sourceLinked="1"/>
        <c:majorTickMark val="in"/>
        <c:minorTickMark val="none"/>
        <c:tickLblPos val="low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3895872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03895872"/>
        <c:scaling>
          <c:orientation val="minMax"/>
        </c:scaling>
        <c:delete val="0"/>
        <c:axPos val="l"/>
        <c:numFmt formatCode="0" sourceLinked="0"/>
        <c:majorTickMark val="in"/>
        <c:minorTickMark val="none"/>
        <c:tickLblPos val="nextTo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19259392"/>
        <c:crosses val="autoZero"/>
        <c:crossBetween val="between"/>
      </c:valAx>
      <c:spPr>
        <a:solidFill>
          <a:srgbClr val="FFFFFF"/>
        </a:solidFill>
        <a:ln w="3175">
          <a:solidFill>
            <a:srgbClr val="A6A8AC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407911511061117"/>
          <c:y val="3.3935927908036942E-2"/>
          <c:w val="0.83836466548267641"/>
          <c:h val="0.84785543697503707"/>
        </c:manualLayout>
      </c:layout>
      <c:lineChart>
        <c:grouping val="standard"/>
        <c:varyColors val="0"/>
        <c:ser>
          <c:idx val="0"/>
          <c:order val="0"/>
          <c:tx>
            <c:strRef>
              <c:f>'Chart Data'!$B$94</c:f>
              <c:strCache>
                <c:ptCount val="1"/>
                <c:pt idx="0">
                  <c:v>Baseline</c:v>
                </c:pt>
              </c:strCache>
            </c:strRef>
          </c:tx>
          <c:spPr>
            <a:ln w="38100">
              <a:solidFill>
                <a:srgbClr val="4B82AD"/>
              </a:solidFill>
              <a:prstDash val="solid"/>
            </a:ln>
          </c:spPr>
          <c:marker>
            <c:symbol val="none"/>
          </c:marker>
          <c:cat>
            <c:numRef>
              <c:f>'Chart Data'!$C$93:$W$93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Data'!$C$94:$W$94</c:f>
              <c:numCache>
                <c:formatCode>0.0</c:formatCode>
                <c:ptCount val="21"/>
                <c:pt idx="0">
                  <c:v>5.7001483248506668</c:v>
                </c:pt>
                <c:pt idx="1">
                  <c:v>6.1114553270117495</c:v>
                </c:pt>
                <c:pt idx="2">
                  <c:v>7.0264528433349476</c:v>
                </c:pt>
                <c:pt idx="3">
                  <c:v>7.2056356079963795</c:v>
                </c:pt>
                <c:pt idx="4">
                  <c:v>7.3064428281544345</c:v>
                </c:pt>
                <c:pt idx="5">
                  <c:v>7.4841931546587093</c:v>
                </c:pt>
                <c:pt idx="6">
                  <c:v>7.05981805062933</c:v>
                </c:pt>
                <c:pt idx="7">
                  <c:v>6.8132505117006419</c:v>
                </c:pt>
                <c:pt idx="8">
                  <c:v>7.1351874957147423</c:v>
                </c:pt>
                <c:pt idx="9">
                  <c:v>7.0736119081877185</c:v>
                </c:pt>
                <c:pt idx="10">
                  <c:v>6.9842257357501163</c:v>
                </c:pt>
                <c:pt idx="11">
                  <c:v>7.0315881644578262</c:v>
                </c:pt>
                <c:pt idx="12">
                  <c:v>7.1142507405149313</c:v>
                </c:pt>
                <c:pt idx="13">
                  <c:v>7.0239676824607358</c:v>
                </c:pt>
                <c:pt idx="14">
                  <c:v>7.1130997772124527</c:v>
                </c:pt>
                <c:pt idx="15">
                  <c:v>6.9630248368936432</c:v>
                </c:pt>
                <c:pt idx="16">
                  <c:v>6.7460889503752401</c:v>
                </c:pt>
                <c:pt idx="17">
                  <c:v>6.3553774668673277</c:v>
                </c:pt>
                <c:pt idx="18">
                  <c:v>6.0239958935522129</c:v>
                </c:pt>
                <c:pt idx="19">
                  <c:v>5.8836678221048322</c:v>
                </c:pt>
                <c:pt idx="20">
                  <c:v>5.7090653724763172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7F8-48B5-B657-6F04ED4865BF}"/>
            </c:ext>
          </c:extLst>
        </c:ser>
        <c:ser>
          <c:idx val="1"/>
          <c:order val="1"/>
          <c:tx>
            <c:strRef>
              <c:f>'Chart Data'!$B$95</c:f>
              <c:strCache>
                <c:ptCount val="1"/>
                <c:pt idx="0">
                  <c:v>Historical scenario</c:v>
                </c:pt>
              </c:strCache>
            </c:strRef>
          </c:tx>
          <c:spPr>
            <a:ln w="381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numRef>
              <c:f>'Chart Data'!$C$93:$W$93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Data'!$C$95:$W$95</c:f>
              <c:numCache>
                <c:formatCode>0.0</c:formatCode>
                <c:ptCount val="21"/>
                <c:pt idx="0">
                  <c:v>5.7001483248506668</c:v>
                </c:pt>
                <c:pt idx="1">
                  <c:v>6.0215492576328513</c:v>
                </c:pt>
                <c:pt idx="2">
                  <c:v>6.6958431813359063</c:v>
                </c:pt>
                <c:pt idx="3">
                  <c:v>6.8279936004068258</c:v>
                </c:pt>
                <c:pt idx="4">
                  <c:v>6.9761428602089977</c:v>
                </c:pt>
                <c:pt idx="5">
                  <c:v>7.0146032271154359</c:v>
                </c:pt>
                <c:pt idx="6">
                  <c:v>6.5239456477134041</c:v>
                </c:pt>
                <c:pt idx="7">
                  <c:v>6.1890370417392235</c:v>
                </c:pt>
                <c:pt idx="8">
                  <c:v>6.260646000338137</c:v>
                </c:pt>
                <c:pt idx="9">
                  <c:v>6.1323376486100694</c:v>
                </c:pt>
                <c:pt idx="10">
                  <c:v>6.2480621911055838</c:v>
                </c:pt>
                <c:pt idx="11">
                  <c:v>6.105591490791471</c:v>
                </c:pt>
                <c:pt idx="12">
                  <c:v>5.9984584026060199</c:v>
                </c:pt>
                <c:pt idx="13">
                  <c:v>5.7547949251514758</c:v>
                </c:pt>
                <c:pt idx="14">
                  <c:v>5.5706299324968196</c:v>
                </c:pt>
                <c:pt idx="15">
                  <c:v>5.2785315281755176</c:v>
                </c:pt>
                <c:pt idx="16">
                  <c:v>4.9253163880848225</c:v>
                </c:pt>
                <c:pt idx="17">
                  <c:v>4.4450296704977568</c:v>
                </c:pt>
                <c:pt idx="18">
                  <c:v>4.0205359830817766</c:v>
                </c:pt>
                <c:pt idx="19">
                  <c:v>3.7425165915916434</c:v>
                </c:pt>
                <c:pt idx="20">
                  <c:v>3.441321863923319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7F8-48B5-B657-6F04ED4865BF}"/>
            </c:ext>
          </c:extLst>
        </c:ser>
        <c:ser>
          <c:idx val="2"/>
          <c:order val="2"/>
          <c:tx>
            <c:strRef>
              <c:f>'Chart Data'!$A$22</c:f>
              <c:strCache>
                <c:ptCount val="1"/>
                <c:pt idx="0">
                  <c:v>Most extreme shock  1/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numRef>
              <c:f>'Chart Data'!$C$93:$W$93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Data'!$C$96:$W$96</c:f>
              <c:numCache>
                <c:formatCode>0.0</c:formatCode>
                <c:ptCount val="21"/>
                <c:pt idx="0">
                  <c:v>5.7001483248506668</c:v>
                </c:pt>
                <c:pt idx="1">
                  <c:v>6.1114553270117504</c:v>
                </c:pt>
                <c:pt idx="2">
                  <c:v>7.7814697389399878</c:v>
                </c:pt>
                <c:pt idx="3">
                  <c:v>9.3150053561731401</c:v>
                </c:pt>
                <c:pt idx="4">
                  <c:v>9.2156847286898582</c:v>
                </c:pt>
                <c:pt idx="5">
                  <c:v>9.2079261820121197</c:v>
                </c:pt>
                <c:pt idx="6">
                  <c:v>8.6124079123865389</c:v>
                </c:pt>
                <c:pt idx="7">
                  <c:v>8.2156364172961176</c:v>
                </c:pt>
                <c:pt idx="8">
                  <c:v>9.8674205360335616</c:v>
                </c:pt>
                <c:pt idx="9">
                  <c:v>12.403179464231396</c:v>
                </c:pt>
                <c:pt idx="10">
                  <c:v>11.833665392011236</c:v>
                </c:pt>
                <c:pt idx="11">
                  <c:v>11.440552137419607</c:v>
                </c:pt>
                <c:pt idx="12">
                  <c:v>11.126642906002076</c:v>
                </c:pt>
                <c:pt idx="13">
                  <c:v>10.662876599416963</c:v>
                </c:pt>
                <c:pt idx="14">
                  <c:v>10.462857892229541</c:v>
                </c:pt>
                <c:pt idx="15">
                  <c:v>9.999475177686211</c:v>
                </c:pt>
                <c:pt idx="16">
                  <c:v>9.4944268953863258</c:v>
                </c:pt>
                <c:pt idx="17">
                  <c:v>8.8420661020539075</c:v>
                </c:pt>
                <c:pt idx="18">
                  <c:v>8.2654564786838822</c:v>
                </c:pt>
                <c:pt idx="19">
                  <c:v>7.9114505262349377</c:v>
                </c:pt>
                <c:pt idx="20">
                  <c:v>7.542815352122334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7F8-48B5-B657-6F04ED4865BF}"/>
            </c:ext>
          </c:extLst>
        </c:ser>
        <c:ser>
          <c:idx val="3"/>
          <c:order val="3"/>
          <c:tx>
            <c:strRef>
              <c:f>'Chart Data'!$B$97</c:f>
              <c:strCache>
                <c:ptCount val="1"/>
                <c:pt idx="0">
                  <c:v>Threshold</c:v>
                </c:pt>
              </c:strCache>
            </c:strRef>
          </c:tx>
          <c:spPr>
            <a:ln w="34925">
              <a:solidFill>
                <a:srgbClr val="339966"/>
              </a:solidFill>
              <a:prstDash val="sysDash"/>
            </a:ln>
          </c:spPr>
          <c:marker>
            <c:symbol val="none"/>
          </c:marker>
          <c:cat>
            <c:numRef>
              <c:f>'Chart Data'!$C$93:$W$93</c:f>
              <c:numCache>
                <c:formatCode>0</c:formatCode>
                <c:ptCount val="2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  <c:pt idx="12">
                  <c:v>2027</c:v>
                </c:pt>
                <c:pt idx="13">
                  <c:v>2028</c:v>
                </c:pt>
                <c:pt idx="14">
                  <c:v>2029</c:v>
                </c:pt>
                <c:pt idx="15">
                  <c:v>2030</c:v>
                </c:pt>
                <c:pt idx="16">
                  <c:v>2031</c:v>
                </c:pt>
                <c:pt idx="17">
                  <c:v>2032</c:v>
                </c:pt>
                <c:pt idx="18">
                  <c:v>2033</c:v>
                </c:pt>
                <c:pt idx="19">
                  <c:v>2034</c:v>
                </c:pt>
                <c:pt idx="20">
                  <c:v>2035</c:v>
                </c:pt>
              </c:numCache>
            </c:numRef>
          </c:cat>
          <c:val>
            <c:numRef>
              <c:f>'Chart Data'!$C$97:$W$97</c:f>
              <c:numCache>
                <c:formatCode>0.0</c:formatCode>
                <c:ptCount val="21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  <c:pt idx="14">
                  <c:v>20</c:v>
                </c:pt>
                <c:pt idx="15">
                  <c:v>20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7F8-48B5-B657-6F04ED4865BF}"/>
            </c:ext>
          </c:extLst>
        </c:ser>
        <c:ser>
          <c:idx val="4"/>
          <c:order val="4"/>
          <c:tx>
            <c:strRef>
              <c:f>'Chart Data'!$A$92</c:f>
              <c:strCache>
                <c:ptCount val="1"/>
                <c:pt idx="0">
                  <c:v>[Short Name]</c:v>
                </c:pt>
              </c:strCache>
            </c:strRef>
          </c:tx>
          <c:spPr>
            <a:ln>
              <a:solidFill>
                <a:srgbClr val="00D600"/>
              </a:solidFill>
              <a:prstDash val="solid"/>
            </a:ln>
          </c:spPr>
          <c:marker>
            <c:symbol val="none"/>
          </c:marker>
          <c:val>
            <c:numRef>
              <c:f>'Chart Data'!$C$92:$W$92</c:f>
              <c:numCache>
                <c:formatCode>0.0</c:formatCode>
                <c:ptCount val="21"/>
                <c:pt idx="0">
                  <c:v>5.7001483248506668</c:v>
                </c:pt>
                <c:pt idx="1">
                  <c:v>6.1114553270117504</c:v>
                </c:pt>
                <c:pt idx="2">
                  <c:v>7.0264528433349485</c:v>
                </c:pt>
                <c:pt idx="3">
                  <c:v>7.2056356079963813</c:v>
                </c:pt>
                <c:pt idx="4">
                  <c:v>7.361585792895224</c:v>
                </c:pt>
                <c:pt idx="5">
                  <c:v>7.6099069239181292</c:v>
                </c:pt>
                <c:pt idx="6">
                  <c:v>7.2562436906918384</c:v>
                </c:pt>
                <c:pt idx="7">
                  <c:v>7.0640052147712993</c:v>
                </c:pt>
                <c:pt idx="8">
                  <c:v>7.5197177889942459</c:v>
                </c:pt>
                <c:pt idx="9">
                  <c:v>7.5688844229913661</c:v>
                </c:pt>
                <c:pt idx="10">
                  <c:v>7.6011258570108318</c:v>
                </c:pt>
                <c:pt idx="11">
                  <c:v>7.7724077884306908</c:v>
                </c:pt>
                <c:pt idx="12">
                  <c:v>7.9993632512203119</c:v>
                </c:pt>
                <c:pt idx="13">
                  <c:v>8.0378517199290158</c:v>
                </c:pt>
                <c:pt idx="14">
                  <c:v>8.2536864195757502</c:v>
                </c:pt>
                <c:pt idx="15">
                  <c:v>8.2128661182769243</c:v>
                </c:pt>
                <c:pt idx="16">
                  <c:v>8.0713166904534202</c:v>
                </c:pt>
                <c:pt idx="17">
                  <c:v>7.7011266433351526</c:v>
                </c:pt>
                <c:pt idx="18">
                  <c:v>7.3941131328662983</c:v>
                </c:pt>
                <c:pt idx="19">
                  <c:v>7.3215514946643854</c:v>
                </c:pt>
                <c:pt idx="20">
                  <c:v>7.2037416516363679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7F8-48B5-B657-6F04ED4865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9777536"/>
        <c:axId val="203897600"/>
      </c:lineChart>
      <c:catAx>
        <c:axId val="219777536"/>
        <c:scaling>
          <c:orientation val="minMax"/>
        </c:scaling>
        <c:delete val="0"/>
        <c:axPos val="b"/>
        <c:numFmt formatCode="0" sourceLinked="1"/>
        <c:majorTickMark val="in"/>
        <c:minorTickMark val="none"/>
        <c:tickLblPos val="low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3897600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03897600"/>
        <c:scaling>
          <c:orientation val="minMax"/>
        </c:scaling>
        <c:delete val="0"/>
        <c:axPos val="l"/>
        <c:numFmt formatCode="0" sourceLinked="0"/>
        <c:majorTickMark val="in"/>
        <c:minorTickMark val="none"/>
        <c:tickLblPos val="nextTo"/>
        <c:spPr>
          <a:ln w="3175">
            <a:solidFill>
              <a:srgbClr val="A6A8AC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19777536"/>
        <c:crosses val="autoZero"/>
        <c:crossBetween val="between"/>
      </c:valAx>
      <c:spPr>
        <a:solidFill>
          <a:srgbClr val="FFFFFF"/>
        </a:solidFill>
        <a:ln w="3175">
          <a:solidFill>
            <a:srgbClr val="A6A8AC"/>
          </a:solidFill>
          <a:prstDash val="solid"/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570942248927257"/>
          <c:y val="7.1427091381091934E-2"/>
          <c:w val="0.6729390788426397"/>
          <c:h val="0.8458678554408103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Revenue!$A$7</c:f>
              <c:strCache>
                <c:ptCount val="1"/>
                <c:pt idx="0">
                  <c:v>ចំណូលក្នុងប្រទេស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03A-45BC-A6C5-BFE5C23AFD82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03A-45BC-A6C5-BFE5C23AFD8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03A-45BC-A6C5-BFE5C23AFD82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03A-45BC-A6C5-BFE5C23AFD82}"/>
              </c:ext>
            </c:extLst>
          </c:dPt>
          <c:cat>
            <c:strRef>
              <c:f>Revenue!$B$5:$F$5</c:f>
              <c:strCache>
                <c:ptCount val="5"/>
                <c:pt idx="0">
                  <c:v>២០១០</c:v>
                </c:pt>
                <c:pt idx="1">
                  <c:v>២០១១</c:v>
                </c:pt>
                <c:pt idx="2">
                  <c:v>២០១២</c:v>
                </c:pt>
                <c:pt idx="3">
                  <c:v>២០១៣ (ច្បាប់)</c:v>
                </c:pt>
                <c:pt idx="4">
                  <c:v>២០១៤ (គម្រោង)</c:v>
                </c:pt>
              </c:strCache>
            </c:strRef>
          </c:cat>
          <c:val>
            <c:numRef>
              <c:f>Revenue!$B$7:$F$7</c:f>
              <c:numCache>
                <c:formatCode>#,##0</c:formatCode>
                <c:ptCount val="5"/>
                <c:pt idx="0">
                  <c:v>6181537</c:v>
                </c:pt>
                <c:pt idx="1">
                  <c:v>6693377</c:v>
                </c:pt>
                <c:pt idx="2">
                  <c:v>8452006</c:v>
                </c:pt>
                <c:pt idx="3">
                  <c:v>8987713</c:v>
                </c:pt>
                <c:pt idx="4">
                  <c:v>10516195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03A-45BC-A6C5-BFE5C23AFD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169664"/>
        <c:axId val="193264960"/>
        <c:axId val="205163008"/>
      </c:bar3DChart>
      <c:catAx>
        <c:axId val="205169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3264960"/>
        <c:crosses val="autoZero"/>
        <c:auto val="1"/>
        <c:lblAlgn val="ctr"/>
        <c:lblOffset val="100"/>
        <c:noMultiLvlLbl val="0"/>
      </c:catAx>
      <c:valAx>
        <c:axId val="1932649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#,##0" sourceLinked="1"/>
        <c:majorTickMark val="none"/>
        <c:minorTickMark val="none"/>
        <c:tickLblPos val="nextTo"/>
        <c:crossAx val="205169664"/>
        <c:crosses val="autoZero"/>
        <c:crossBetween val="between"/>
      </c:valAx>
      <c:serAx>
        <c:axId val="205163008"/>
        <c:scaling>
          <c:orientation val="minMax"/>
        </c:scaling>
        <c:delete val="1"/>
        <c:axPos val="b"/>
        <c:majorTickMark val="none"/>
        <c:minorTickMark val="none"/>
        <c:tickLblPos val="nextTo"/>
        <c:crossAx val="193264960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296490194029305E-2"/>
          <c:y val="5.962241210821978E-2"/>
          <c:w val="0.95607755721420518"/>
          <c:h val="0.909214015527450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Graph_GDP!$A$4</c:f>
              <c:strCache>
                <c:ptCount val="1"/>
                <c:pt idx="0">
                  <c:v>Agriculture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Graph_GDP!$B$3:$AA$3</c:f>
              <c:strCache>
                <c:ptCount val="25"/>
                <c:pt idx="0">
                  <c:v>1994 </c:v>
                </c:pt>
                <c:pt idx="1">
                  <c:v>1995 </c:v>
                </c:pt>
                <c:pt idx="2">
                  <c:v>1996 </c:v>
                </c:pt>
                <c:pt idx="3">
                  <c:v>1997 </c:v>
                </c:pt>
                <c:pt idx="4">
                  <c:v>1998 </c:v>
                </c:pt>
                <c:pt idx="5">
                  <c:v>1999 </c:v>
                </c:pt>
                <c:pt idx="6">
                  <c:v>2000 </c:v>
                </c:pt>
                <c:pt idx="7">
                  <c:v>2001 </c:v>
                </c:pt>
                <c:pt idx="8">
                  <c:v>2002 </c:v>
                </c:pt>
                <c:pt idx="9">
                  <c:v>2003 </c:v>
                </c:pt>
                <c:pt idx="10">
                  <c:v>2004 </c:v>
                </c:pt>
                <c:pt idx="11">
                  <c:v>2005 </c:v>
                </c:pt>
                <c:pt idx="12">
                  <c:v>2006 </c:v>
                </c:pt>
                <c:pt idx="13">
                  <c:v>2007 </c:v>
                </c:pt>
                <c:pt idx="14">
                  <c:v>2008 </c:v>
                </c:pt>
                <c:pt idx="15">
                  <c:v>2009 </c:v>
                </c:pt>
                <c:pt idx="16">
                  <c:v>2010 </c:v>
                </c:pt>
                <c:pt idx="17">
                  <c:v>2011 </c:v>
                </c:pt>
                <c:pt idx="18">
                  <c:v>2012 </c:v>
                </c:pt>
                <c:pt idx="19">
                  <c:v>2013 </c:v>
                </c:pt>
                <c:pt idx="20">
                  <c:v>2014 </c:v>
                </c:pt>
                <c:pt idx="21">
                  <c:v>2015 </c:v>
                </c:pt>
                <c:pt idx="22">
                  <c:v>2016 </c:v>
                </c:pt>
                <c:pt idx="23">
                  <c:v>2017e</c:v>
                </c:pt>
                <c:pt idx="24">
                  <c:v>2018p</c:v>
                </c:pt>
              </c:strCache>
              <c:extLst/>
            </c:strRef>
          </c:cat>
          <c:val>
            <c:numRef>
              <c:f>Graph_GDP!$B$4:$AA$4</c:f>
              <c:numCache>
                <c:formatCode>0.0%</c:formatCode>
                <c:ptCount val="25"/>
                <c:pt idx="0">
                  <c:v>4.4489654003833964E-2</c:v>
                </c:pt>
                <c:pt idx="1">
                  <c:v>1.5340106946496372E-2</c:v>
                </c:pt>
                <c:pt idx="2">
                  <c:v>5.8482141800997988E-3</c:v>
                </c:pt>
                <c:pt idx="3">
                  <c:v>2.326473339996878E-2</c:v>
                </c:pt>
                <c:pt idx="4">
                  <c:v>2.2205837147131115E-2</c:v>
                </c:pt>
                <c:pt idx="5">
                  <c:v>9.5876983165230252E-3</c:v>
                </c:pt>
                <c:pt idx="6">
                  <c:v>-1.4909164473396682E-3</c:v>
                </c:pt>
                <c:pt idx="7">
                  <c:v>1.2777821475523676E-2</c:v>
                </c:pt>
                <c:pt idx="8">
                  <c:v>-8.5548397837974417E-3</c:v>
                </c:pt>
                <c:pt idx="9">
                  <c:v>3.3068769593369941E-2</c:v>
                </c:pt>
                <c:pt idx="10">
                  <c:v>-2.7749657458665629E-3</c:v>
                </c:pt>
                <c:pt idx="11">
                  <c:v>4.5264296716415887E-2</c:v>
                </c:pt>
                <c:pt idx="12">
                  <c:v>1.6120692996679044E-2</c:v>
                </c:pt>
                <c:pt idx="13">
                  <c:v>1.4088707535499224E-2</c:v>
                </c:pt>
                <c:pt idx="14">
                  <c:v>1.5257631976444754E-2</c:v>
                </c:pt>
                <c:pt idx="15">
                  <c:v>1.433336602681046E-2</c:v>
                </c:pt>
                <c:pt idx="16">
                  <c:v>1.1024619288709842E-2</c:v>
                </c:pt>
                <c:pt idx="17">
                  <c:v>8.421386868159254E-3</c:v>
                </c:pt>
                <c:pt idx="18">
                  <c:v>1.1330364893143581E-2</c:v>
                </c:pt>
                <c:pt idx="19">
                  <c:v>4.0072745399088146E-3</c:v>
                </c:pt>
                <c:pt idx="20">
                  <c:v>6.8145775816964307E-4</c:v>
                </c:pt>
                <c:pt idx="21">
                  <c:v>4.595798226293036E-4</c:v>
                </c:pt>
                <c:pt idx="22">
                  <c:v>3.037588903249319E-3</c:v>
                </c:pt>
                <c:pt idx="23">
                  <c:v>3.217591490399397E-3</c:v>
                </c:pt>
                <c:pt idx="24">
                  <c:v>3.4369345958485563E-3</c:v>
                </c:pt>
              </c:numCache>
              <c:extLst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1E-4D58-A463-8839CFAA6D07}"/>
            </c:ext>
          </c:extLst>
        </c:ser>
        <c:ser>
          <c:idx val="1"/>
          <c:order val="1"/>
          <c:tx>
            <c:strRef>
              <c:f>Graph_GDP!$A$5</c:f>
              <c:strCache>
                <c:ptCount val="1"/>
                <c:pt idx="0">
                  <c:v>Industry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Graph_GDP!$B$3:$AA$3</c:f>
              <c:strCache>
                <c:ptCount val="25"/>
                <c:pt idx="0">
                  <c:v>1994 </c:v>
                </c:pt>
                <c:pt idx="1">
                  <c:v>1995 </c:v>
                </c:pt>
                <c:pt idx="2">
                  <c:v>1996 </c:v>
                </c:pt>
                <c:pt idx="3">
                  <c:v>1997 </c:v>
                </c:pt>
                <c:pt idx="4">
                  <c:v>1998 </c:v>
                </c:pt>
                <c:pt idx="5">
                  <c:v>1999 </c:v>
                </c:pt>
                <c:pt idx="6">
                  <c:v>2000 </c:v>
                </c:pt>
                <c:pt idx="7">
                  <c:v>2001 </c:v>
                </c:pt>
                <c:pt idx="8">
                  <c:v>2002 </c:v>
                </c:pt>
                <c:pt idx="9">
                  <c:v>2003 </c:v>
                </c:pt>
                <c:pt idx="10">
                  <c:v>2004 </c:v>
                </c:pt>
                <c:pt idx="11">
                  <c:v>2005 </c:v>
                </c:pt>
                <c:pt idx="12">
                  <c:v>2006 </c:v>
                </c:pt>
                <c:pt idx="13">
                  <c:v>2007 </c:v>
                </c:pt>
                <c:pt idx="14">
                  <c:v>2008 </c:v>
                </c:pt>
                <c:pt idx="15">
                  <c:v>2009 </c:v>
                </c:pt>
                <c:pt idx="16">
                  <c:v>2010 </c:v>
                </c:pt>
                <c:pt idx="17">
                  <c:v>2011 </c:v>
                </c:pt>
                <c:pt idx="18">
                  <c:v>2012 </c:v>
                </c:pt>
                <c:pt idx="19">
                  <c:v>2013 </c:v>
                </c:pt>
                <c:pt idx="20">
                  <c:v>2014 </c:v>
                </c:pt>
                <c:pt idx="21">
                  <c:v>2015 </c:v>
                </c:pt>
                <c:pt idx="22">
                  <c:v>2016 </c:v>
                </c:pt>
                <c:pt idx="23">
                  <c:v>2017e</c:v>
                </c:pt>
                <c:pt idx="24">
                  <c:v>2018p</c:v>
                </c:pt>
              </c:strCache>
              <c:extLst/>
            </c:strRef>
          </c:cat>
          <c:val>
            <c:numRef>
              <c:f>Graph_GDP!$B$5:$AA$5</c:f>
              <c:numCache>
                <c:formatCode>0.0%</c:formatCode>
                <c:ptCount val="25"/>
                <c:pt idx="0">
                  <c:v>1.8354045667855676E-2</c:v>
                </c:pt>
                <c:pt idx="1">
                  <c:v>2.5569761015232083E-2</c:v>
                </c:pt>
                <c:pt idx="2">
                  <c:v>6.6257191265443934E-3</c:v>
                </c:pt>
                <c:pt idx="3">
                  <c:v>2.5150357842865633E-2</c:v>
                </c:pt>
                <c:pt idx="4">
                  <c:v>1.0270411859938374E-2</c:v>
                </c:pt>
                <c:pt idx="5">
                  <c:v>3.5452560338417281E-2</c:v>
                </c:pt>
                <c:pt idx="6">
                  <c:v>5.6517411614114832E-2</c:v>
                </c:pt>
                <c:pt idx="7">
                  <c:v>2.4477199879963898E-2</c:v>
                </c:pt>
                <c:pt idx="8">
                  <c:v>3.8358318570134858E-2</c:v>
                </c:pt>
                <c:pt idx="9">
                  <c:v>2.9737024925120304E-2</c:v>
                </c:pt>
                <c:pt idx="10">
                  <c:v>4.2326114595756421E-2</c:v>
                </c:pt>
                <c:pt idx="11">
                  <c:v>3.4196324812565668E-2</c:v>
                </c:pt>
                <c:pt idx="12">
                  <c:v>4.8971072874287265E-2</c:v>
                </c:pt>
                <c:pt idx="13">
                  <c:v>2.4054343892775797E-2</c:v>
                </c:pt>
                <c:pt idx="14">
                  <c:v>1.1384683601309014E-2</c:v>
                </c:pt>
                <c:pt idx="15">
                  <c:v>-2.606079517442331E-2</c:v>
                </c:pt>
                <c:pt idx="16">
                  <c:v>3.365199049537651E-2</c:v>
                </c:pt>
                <c:pt idx="17">
                  <c:v>3.8517183361098044E-2</c:v>
                </c:pt>
                <c:pt idx="18">
                  <c:v>2.6557292058961537E-2</c:v>
                </c:pt>
                <c:pt idx="19">
                  <c:v>3.1084770334084237E-2</c:v>
                </c:pt>
                <c:pt idx="20">
                  <c:v>3.0153601962905719E-2</c:v>
                </c:pt>
                <c:pt idx="21">
                  <c:v>3.6017189027083063E-2</c:v>
                </c:pt>
                <c:pt idx="22">
                  <c:v>3.3802303096286873E-2</c:v>
                </c:pt>
                <c:pt idx="23">
                  <c:v>3.2889733594667438E-2</c:v>
                </c:pt>
                <c:pt idx="24">
                  <c:v>3.2717251989882561E-2</c:v>
                </c:pt>
              </c:numCache>
              <c:extLst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11E-4D58-A463-8839CFAA6D07}"/>
            </c:ext>
          </c:extLst>
        </c:ser>
        <c:ser>
          <c:idx val="2"/>
          <c:order val="2"/>
          <c:tx>
            <c:strRef>
              <c:f>Graph_GDP!$A$6</c:f>
              <c:strCache>
                <c:ptCount val="1"/>
                <c:pt idx="0">
                  <c:v>Services</c:v>
                </c:pt>
              </c:strCache>
            </c:strRef>
          </c:tx>
          <c:spPr>
            <a:gradFill rotWithShape="1">
              <a:gsLst>
                <a:gs pos="0">
                  <a:srgbClr val="297FD5">
                    <a:shade val="51000"/>
                    <a:satMod val="130000"/>
                  </a:srgbClr>
                </a:gs>
                <a:gs pos="80000">
                  <a:srgbClr val="297FD5">
                    <a:shade val="93000"/>
                    <a:satMod val="130000"/>
                  </a:srgbClr>
                </a:gs>
                <a:gs pos="100000">
                  <a:srgbClr val="297FD5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Graph_GDP!$B$3:$AA$3</c:f>
              <c:strCache>
                <c:ptCount val="25"/>
                <c:pt idx="0">
                  <c:v>1994 </c:v>
                </c:pt>
                <c:pt idx="1">
                  <c:v>1995 </c:v>
                </c:pt>
                <c:pt idx="2">
                  <c:v>1996 </c:v>
                </c:pt>
                <c:pt idx="3">
                  <c:v>1997 </c:v>
                </c:pt>
                <c:pt idx="4">
                  <c:v>1998 </c:v>
                </c:pt>
                <c:pt idx="5">
                  <c:v>1999 </c:v>
                </c:pt>
                <c:pt idx="6">
                  <c:v>2000 </c:v>
                </c:pt>
                <c:pt idx="7">
                  <c:v>2001 </c:v>
                </c:pt>
                <c:pt idx="8">
                  <c:v>2002 </c:v>
                </c:pt>
                <c:pt idx="9">
                  <c:v>2003 </c:v>
                </c:pt>
                <c:pt idx="10">
                  <c:v>2004 </c:v>
                </c:pt>
                <c:pt idx="11">
                  <c:v>2005 </c:v>
                </c:pt>
                <c:pt idx="12">
                  <c:v>2006 </c:v>
                </c:pt>
                <c:pt idx="13">
                  <c:v>2007 </c:v>
                </c:pt>
                <c:pt idx="14">
                  <c:v>2008 </c:v>
                </c:pt>
                <c:pt idx="15">
                  <c:v>2009 </c:v>
                </c:pt>
                <c:pt idx="16">
                  <c:v>2010 </c:v>
                </c:pt>
                <c:pt idx="17">
                  <c:v>2011 </c:v>
                </c:pt>
                <c:pt idx="18">
                  <c:v>2012 </c:v>
                </c:pt>
                <c:pt idx="19">
                  <c:v>2013 </c:v>
                </c:pt>
                <c:pt idx="20">
                  <c:v>2014 </c:v>
                </c:pt>
                <c:pt idx="21">
                  <c:v>2015 </c:v>
                </c:pt>
                <c:pt idx="22">
                  <c:v>2016 </c:v>
                </c:pt>
                <c:pt idx="23">
                  <c:v>2017e</c:v>
                </c:pt>
                <c:pt idx="24">
                  <c:v>2018p</c:v>
                </c:pt>
              </c:strCache>
              <c:extLst/>
            </c:strRef>
          </c:cat>
          <c:val>
            <c:numRef>
              <c:f>Graph_GDP!$B$6:$AA$6</c:f>
              <c:numCache>
                <c:formatCode>0.0%</c:formatCode>
                <c:ptCount val="25"/>
                <c:pt idx="0">
                  <c:v>2.3824817089540791E-3</c:v>
                </c:pt>
                <c:pt idx="1">
                  <c:v>2.9225951995316076E-2</c:v>
                </c:pt>
                <c:pt idx="2">
                  <c:v>3.2995870543708186E-2</c:v>
                </c:pt>
                <c:pt idx="3">
                  <c:v>1.0951073208083088E-2</c:v>
                </c:pt>
                <c:pt idx="4">
                  <c:v>1.7989442320224522E-2</c:v>
                </c:pt>
                <c:pt idx="5">
                  <c:v>5.2858725579467941E-2</c:v>
                </c:pt>
                <c:pt idx="6">
                  <c:v>3.2938475542142687E-2</c:v>
                </c:pt>
                <c:pt idx="7">
                  <c:v>4.1258687548533554E-2</c:v>
                </c:pt>
                <c:pt idx="8">
                  <c:v>2.9344348218172115E-2</c:v>
                </c:pt>
                <c:pt idx="9">
                  <c:v>2.269217522607507E-2</c:v>
                </c:pt>
                <c:pt idx="10">
                  <c:v>4.964879972418821E-2</c:v>
                </c:pt>
                <c:pt idx="11">
                  <c:v>5.0524254971849626E-2</c:v>
                </c:pt>
                <c:pt idx="12">
                  <c:v>3.8981647115186924E-2</c:v>
                </c:pt>
                <c:pt idx="13">
                  <c:v>3.8858665100901968E-2</c:v>
                </c:pt>
                <c:pt idx="14">
                  <c:v>3.4558961877292023E-2</c:v>
                </c:pt>
                <c:pt idx="15">
                  <c:v>9.0794370064103246E-3</c:v>
                </c:pt>
                <c:pt idx="16">
                  <c:v>1.3226705658249245E-2</c:v>
                </c:pt>
                <c:pt idx="17">
                  <c:v>1.946551786961246E-2</c:v>
                </c:pt>
                <c:pt idx="18">
                  <c:v>3.0987650139007606E-2</c:v>
                </c:pt>
                <c:pt idx="19">
                  <c:v>3.3438201012156214E-2</c:v>
                </c:pt>
                <c:pt idx="20">
                  <c:v>3.4060809201938512E-2</c:v>
                </c:pt>
                <c:pt idx="21">
                  <c:v>2.7954909860382869E-2</c:v>
                </c:pt>
                <c:pt idx="22">
                  <c:v>2.6855537164945036E-2</c:v>
                </c:pt>
                <c:pt idx="23">
                  <c:v>2.8162723294372992E-2</c:v>
                </c:pt>
                <c:pt idx="24">
                  <c:v>2.7714258449044793E-2</c:v>
                </c:pt>
              </c:numCache>
              <c:extLst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11E-4D58-A463-8839CFAA6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7049600"/>
        <c:axId val="205581120"/>
      </c:barChart>
      <c:lineChart>
        <c:grouping val="standard"/>
        <c:varyColors val="0"/>
        <c:ser>
          <c:idx val="3"/>
          <c:order val="3"/>
          <c:tx>
            <c:strRef>
              <c:f>Graph_GDP!$A$8</c:f>
              <c:strCache>
                <c:ptCount val="1"/>
                <c:pt idx="0">
                  <c:v>GDP Growth</c:v>
                </c:pt>
              </c:strCache>
            </c:strRef>
          </c:tx>
          <c:marker>
            <c:symbol val="circle"/>
            <c:size val="11"/>
            <c:spPr>
              <a:solidFill>
                <a:sysClr val="window" lastClr="FFFFFF"/>
              </a:solidFill>
              <a:ln w="44450">
                <a:solidFill>
                  <a:srgbClr val="0070C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Graph_GDP!$B$3:$AA$3</c:f>
              <c:strCache>
                <c:ptCount val="25"/>
                <c:pt idx="0">
                  <c:v>1994 </c:v>
                </c:pt>
                <c:pt idx="1">
                  <c:v>1995 </c:v>
                </c:pt>
                <c:pt idx="2">
                  <c:v>1996 </c:v>
                </c:pt>
                <c:pt idx="3">
                  <c:v>1997 </c:v>
                </c:pt>
                <c:pt idx="4">
                  <c:v>1998 </c:v>
                </c:pt>
                <c:pt idx="5">
                  <c:v>1999 </c:v>
                </c:pt>
                <c:pt idx="6">
                  <c:v>2000 </c:v>
                </c:pt>
                <c:pt idx="7">
                  <c:v>2001 </c:v>
                </c:pt>
                <c:pt idx="8">
                  <c:v>2002 </c:v>
                </c:pt>
                <c:pt idx="9">
                  <c:v>2003 </c:v>
                </c:pt>
                <c:pt idx="10">
                  <c:v>2004 </c:v>
                </c:pt>
                <c:pt idx="11">
                  <c:v>2005 </c:v>
                </c:pt>
                <c:pt idx="12">
                  <c:v>2006 </c:v>
                </c:pt>
                <c:pt idx="13">
                  <c:v>2007 </c:v>
                </c:pt>
                <c:pt idx="14">
                  <c:v>2008 </c:v>
                </c:pt>
                <c:pt idx="15">
                  <c:v>2009 </c:v>
                </c:pt>
                <c:pt idx="16">
                  <c:v>2010 </c:v>
                </c:pt>
                <c:pt idx="17">
                  <c:v>2011 </c:v>
                </c:pt>
                <c:pt idx="18">
                  <c:v>2012 </c:v>
                </c:pt>
                <c:pt idx="19">
                  <c:v>2013 </c:v>
                </c:pt>
                <c:pt idx="20">
                  <c:v>2014 </c:v>
                </c:pt>
                <c:pt idx="21">
                  <c:v>2015 </c:v>
                </c:pt>
                <c:pt idx="22">
                  <c:v>2016 </c:v>
                </c:pt>
                <c:pt idx="23">
                  <c:v>2017e</c:v>
                </c:pt>
                <c:pt idx="24">
                  <c:v>2018p</c:v>
                </c:pt>
              </c:strCache>
              <c:extLst/>
            </c:strRef>
          </c:cat>
          <c:val>
            <c:numRef>
              <c:f>Graph_GDP!$B$8:$AA$8</c:f>
              <c:numCache>
                <c:formatCode>0.0%</c:formatCode>
                <c:ptCount val="25"/>
                <c:pt idx="0">
                  <c:v>9.0994645071941757E-2</c:v>
                </c:pt>
                <c:pt idx="1">
                  <c:v>6.4429027961948201E-2</c:v>
                </c:pt>
                <c:pt idx="2">
                  <c:v>5.4123393784160825E-2</c:v>
                </c:pt>
                <c:pt idx="3">
                  <c:v>5.6197929244341756E-2</c:v>
                </c:pt>
                <c:pt idx="4">
                  <c:v>5.0090327505545935E-2</c:v>
                </c:pt>
                <c:pt idx="5">
                  <c:v>0.11909757926038302</c:v>
                </c:pt>
                <c:pt idx="6">
                  <c:v>8.7674714840603588E-2</c:v>
                </c:pt>
                <c:pt idx="7">
                  <c:v>8.1483860984738171E-2</c:v>
                </c:pt>
                <c:pt idx="8">
                  <c:v>6.578936328192983E-2</c:v>
                </c:pt>
                <c:pt idx="9">
                  <c:v>8.5058987889315818E-2</c:v>
                </c:pt>
                <c:pt idx="10">
                  <c:v>0.10340528726811328</c:v>
                </c:pt>
                <c:pt idx="11">
                  <c:v>0.13250086965168095</c:v>
                </c:pt>
                <c:pt idx="12">
                  <c:v>0.10771083670073742</c:v>
                </c:pt>
                <c:pt idx="13">
                  <c:v>0.10212573912507616</c:v>
                </c:pt>
                <c:pt idx="14">
                  <c:v>6.6915774746063153E-2</c:v>
                </c:pt>
                <c:pt idx="15">
                  <c:v>8.6696959382568045E-4</c:v>
                </c:pt>
                <c:pt idx="16">
                  <c:v>5.9630785752208933E-2</c:v>
                </c:pt>
                <c:pt idx="17">
                  <c:v>7.0695699461189379E-2</c:v>
                </c:pt>
                <c:pt idx="18">
                  <c:v>7.3133455050658866E-2</c:v>
                </c:pt>
                <c:pt idx="19">
                  <c:v>7.3566651490057991E-2</c:v>
                </c:pt>
                <c:pt idx="20">
                  <c:v>7.1425711008541698E-2</c:v>
                </c:pt>
                <c:pt idx="21">
                  <c:v>7.0360871792775614E-2</c:v>
                </c:pt>
                <c:pt idx="22">
                  <c:v>6.9530943961572972E-2</c:v>
                </c:pt>
                <c:pt idx="23">
                  <c:v>7.0054425233699327E-2</c:v>
                </c:pt>
                <c:pt idx="24">
                  <c:v>6.9743072902413217E-2</c:v>
                </c:pt>
              </c:numCache>
              <c:extLst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911E-4D58-A463-8839CFAA6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049600"/>
        <c:axId val="205581120"/>
      </c:lineChart>
      <c:catAx>
        <c:axId val="21704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05581120"/>
        <c:crosses val="autoZero"/>
        <c:auto val="1"/>
        <c:lblAlgn val="ctr"/>
        <c:lblOffset val="100"/>
        <c:noMultiLvlLbl val="0"/>
      </c:catAx>
      <c:valAx>
        <c:axId val="205581120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1704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030192950713188"/>
          <c:y val="0.89672916500850874"/>
          <c:w val="0.73911944323791545"/>
          <c:h val="6.4337721209441132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solidFill>
            <a:schemeClr val="tx1"/>
          </a:solidFill>
          <a:effectLst/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S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Growth</a:t>
            </a:r>
            <a:r>
              <a:rPr lang="en-SG" baseline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Industry Sector</a:t>
            </a:r>
            <a:endParaRPr lang="en-SG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Sheet1!$A$9</c:f>
              <c:strCache>
                <c:ptCount val="1"/>
                <c:pt idx="0">
                  <c:v>Textile,Wearing Apparel &amp; Footwear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2016e</c:v>
                </c:pt>
                <c:pt idx="12">
                  <c:v>2017e</c:v>
                </c:pt>
                <c:pt idx="13">
                  <c:v>2018f</c:v>
                </c:pt>
              </c:strCache>
            </c:strRef>
          </c:cat>
          <c:val>
            <c:numRef>
              <c:f>Sheet1!$B$9:$O$9</c:f>
              <c:numCache>
                <c:formatCode>0.00%</c:formatCode>
                <c:ptCount val="14"/>
                <c:pt idx="0">
                  <c:v>9.1620711430842716E-2</c:v>
                </c:pt>
                <c:pt idx="1">
                  <c:v>0.20402093113208841</c:v>
                </c:pt>
                <c:pt idx="2">
                  <c:v>0.10012209763424873</c:v>
                </c:pt>
                <c:pt idx="3">
                  <c:v>2.1999999999999797E-2</c:v>
                </c:pt>
                <c:pt idx="4">
                  <c:v>-8.9999999999999969E-2</c:v>
                </c:pt>
                <c:pt idx="5" formatCode="0.0%">
                  <c:v>0.18500000000000005</c:v>
                </c:pt>
                <c:pt idx="6" formatCode="0.0%">
                  <c:v>0.19921892129999996</c:v>
                </c:pt>
                <c:pt idx="7" formatCode="0.0%">
                  <c:v>6.5000000000000169E-2</c:v>
                </c:pt>
                <c:pt idx="8" formatCode="0.0%">
                  <c:v>0.10673648881184006</c:v>
                </c:pt>
                <c:pt idx="9" formatCode="0.0%">
                  <c:v>6.5892144842299993E-2</c:v>
                </c:pt>
                <c:pt idx="10" formatCode="0.0%">
                  <c:v>9.8477832169999946E-2</c:v>
                </c:pt>
                <c:pt idx="11" formatCode="0.0%">
                  <c:v>6.164577836999996E-2</c:v>
                </c:pt>
                <c:pt idx="12" formatCode="0.0%">
                  <c:v>5.3999999999999999E-2</c:v>
                </c:pt>
                <c:pt idx="13" formatCode="0.0%">
                  <c:v>0.05</c:v>
                </c:pt>
              </c:numCache>
            </c:numRef>
          </c:val>
        </c:ser>
        <c:ser>
          <c:idx val="2"/>
          <c:order val="2"/>
          <c:tx>
            <c:strRef>
              <c:f>Sheet1!$A$10</c:f>
              <c:strCache>
                <c:ptCount val="1"/>
                <c:pt idx="0">
                  <c:v>Construction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2016e</c:v>
                </c:pt>
                <c:pt idx="12">
                  <c:v>2017e</c:v>
                </c:pt>
                <c:pt idx="13">
                  <c:v>2018f</c:v>
                </c:pt>
              </c:strCache>
            </c:strRef>
          </c:cat>
          <c:val>
            <c:numRef>
              <c:f>Sheet1!$B$10:$O$10</c:f>
              <c:numCache>
                <c:formatCode>0.00%</c:formatCode>
                <c:ptCount val="14"/>
                <c:pt idx="0">
                  <c:v>0.2205727372863473</c:v>
                </c:pt>
                <c:pt idx="1">
                  <c:v>0.19994871774651446</c:v>
                </c:pt>
                <c:pt idx="2" formatCode="0.0%">
                  <c:v>6.7476731144050506E-2</c:v>
                </c:pt>
                <c:pt idx="3" formatCode="0.0%">
                  <c:v>5.8000000000000052E-2</c:v>
                </c:pt>
                <c:pt idx="4" formatCode="0.0%">
                  <c:v>5.0000000000000044E-2</c:v>
                </c:pt>
                <c:pt idx="5" formatCode="0.0%">
                  <c:v>-0.255</c:v>
                </c:pt>
                <c:pt idx="6" formatCode="0.0%">
                  <c:v>7.9243202147599945E-2</c:v>
                </c:pt>
                <c:pt idx="7" formatCode="0.0%">
                  <c:v>0.18199999999999994</c:v>
                </c:pt>
                <c:pt idx="8" formatCode="0.0%">
                  <c:v>0.13675439820000013</c:v>
                </c:pt>
                <c:pt idx="9" formatCode="0.0%">
                  <c:v>0.21378577631890017</c:v>
                </c:pt>
                <c:pt idx="10" formatCode="0.0%">
                  <c:v>0.19237071645350001</c:v>
                </c:pt>
                <c:pt idx="11" formatCode="0.0%">
                  <c:v>0.21791546381800009</c:v>
                </c:pt>
                <c:pt idx="12" formatCode="0.0%">
                  <c:v>0.17634670036443498</c:v>
                </c:pt>
                <c:pt idx="13" formatCode="0.0%">
                  <c:v>0.16738978191170156</c:v>
                </c:pt>
              </c:numCache>
            </c:numRef>
          </c:val>
        </c:ser>
        <c:ser>
          <c:idx val="3"/>
          <c:order val="3"/>
          <c:tx>
            <c:strRef>
              <c:f>Sheet1!$A$11</c:f>
              <c:strCache>
                <c:ptCount val="1"/>
                <c:pt idx="0">
                  <c:v>Other industry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2016e</c:v>
                </c:pt>
                <c:pt idx="12">
                  <c:v>2017e</c:v>
                </c:pt>
                <c:pt idx="13">
                  <c:v>2018f</c:v>
                </c:pt>
              </c:strCache>
            </c:strRef>
          </c:cat>
          <c:val>
            <c:numRef>
              <c:f>Sheet1!$B$11:$O$11</c:f>
              <c:numCache>
                <c:formatCode>0.0%</c:formatCode>
                <c:ptCount val="14"/>
                <c:pt idx="0">
                  <c:v>0.12398526142957311</c:v>
                </c:pt>
                <c:pt idx="1">
                  <c:v>0.11029379908635906</c:v>
                </c:pt>
                <c:pt idx="2">
                  <c:v>5.9876960055275985E-2</c:v>
                </c:pt>
                <c:pt idx="3">
                  <c:v>7.1647463760277974E-2</c:v>
                </c:pt>
                <c:pt idx="4">
                  <c:v>-0.27846816588991774</c:v>
                </c:pt>
                <c:pt idx="5">
                  <c:v>0.63521894093736275</c:v>
                </c:pt>
                <c:pt idx="6">
                  <c:v>6.1800055644656515E-2</c:v>
                </c:pt>
                <c:pt idx="7">
                  <c:v>0.10208720677372307</c:v>
                </c:pt>
                <c:pt idx="8">
                  <c:v>8.363297388203228E-2</c:v>
                </c:pt>
                <c:pt idx="9">
                  <c:v>9.6358832013855089E-2</c:v>
                </c:pt>
                <c:pt idx="10">
                  <c:v>9.3386334164782259E-2</c:v>
                </c:pt>
                <c:pt idx="11">
                  <c:v>0.10190477764479056</c:v>
                </c:pt>
                <c:pt idx="12">
                  <c:v>0.12454972091767592</c:v>
                </c:pt>
                <c:pt idx="13">
                  <c:v>0.11915020749218562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27"/>
        <c:axId val="217622016"/>
        <c:axId val="205582272"/>
      </c:barChart>
      <c:lineChart>
        <c:grouping val="standard"/>
        <c:varyColors val="0"/>
        <c:ser>
          <c:idx val="0"/>
          <c:order val="0"/>
          <c:tx>
            <c:strRef>
              <c:f>Sheet1!$A$8</c:f>
              <c:strCache>
                <c:ptCount val="1"/>
                <c:pt idx="0">
                  <c:v>Industry (RHS)</c:v>
                </c:pt>
              </c:strCache>
            </c:strRef>
          </c:tx>
          <c:spPr>
            <a:ln w="4762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4982817869415807E-2"/>
                  <c:y val="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491408934707903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0618556701030927E-2"/>
                  <c:y val="-1.388888888888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7491408934707945E-2"/>
                  <c:y val="-9.25925925925934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8728522336769765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2691867124856816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454753722794959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7491408934707987E-2"/>
                  <c:y val="-4.166666666666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6.8728522336769758E-3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2.2909507445589921E-3"/>
                  <c:y val="-7.8703703703703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1.1454753722794959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6.8728522336769758E-3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9.1638029782359683E-3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1.1454753722794959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Sheet1!$B$1:$O$1</c:f>
              <c:strCach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2016e</c:v>
                </c:pt>
                <c:pt idx="12">
                  <c:v>2017e</c:v>
                </c:pt>
                <c:pt idx="13">
                  <c:v>2018f</c:v>
                </c:pt>
              </c:strCache>
            </c:strRef>
          </c:cat>
          <c:val>
            <c:numRef>
              <c:f>Sheet1!$B$8:$O$8</c:f>
              <c:numCache>
                <c:formatCode>0.0%</c:formatCode>
                <c:ptCount val="14"/>
                <c:pt idx="0">
                  <c:v>0.12694634531021998</c:v>
                </c:pt>
                <c:pt idx="1">
                  <c:v>0.18269038554065653</c:v>
                </c:pt>
                <c:pt idx="2">
                  <c:v>8.4047524647185901E-2</c:v>
                </c:pt>
                <c:pt idx="3">
                  <c:v>4.044223979905559E-2</c:v>
                </c:pt>
                <c:pt idx="4">
                  <c:v>-9.4932312140014186E-2</c:v>
                </c:pt>
                <c:pt idx="5">
                  <c:v>0.13556027773283397</c:v>
                </c:pt>
                <c:pt idx="6">
                  <c:v>0.14478400588769968</c:v>
                </c:pt>
                <c:pt idx="7">
                  <c:v>9.3366775926931211E-2</c:v>
                </c:pt>
                <c:pt idx="8">
                  <c:v>0.10726155703946971</c:v>
                </c:pt>
                <c:pt idx="9">
                  <c:v>0.10088217157629464</c:v>
                </c:pt>
                <c:pt idx="10">
                  <c:v>0.11727522236464227</c:v>
                </c:pt>
                <c:pt idx="11">
                  <c:v>0.10544179694319974</c:v>
                </c:pt>
                <c:pt idx="12">
                  <c:v>9.9262300364955397E-2</c:v>
                </c:pt>
                <c:pt idx="13">
                  <c:v>9.611813428525251E-2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622528"/>
        <c:axId val="205582848"/>
      </c:lineChart>
      <c:catAx>
        <c:axId val="21762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05582272"/>
        <c:crosses val="autoZero"/>
        <c:auto val="1"/>
        <c:lblAlgn val="ctr"/>
        <c:lblOffset val="100"/>
        <c:noMultiLvlLbl val="0"/>
      </c:catAx>
      <c:valAx>
        <c:axId val="205582272"/>
        <c:scaling>
          <c:orientation val="minMax"/>
          <c:min val="-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622016"/>
        <c:crosses val="autoZero"/>
        <c:crossBetween val="between"/>
      </c:valAx>
      <c:valAx>
        <c:axId val="205582848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622528"/>
        <c:crosses val="max"/>
        <c:crossBetween val="between"/>
      </c:valAx>
      <c:catAx>
        <c:axId val="2176225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55828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200" b="1" dirty="0">
                <a:solidFill>
                  <a:srgbClr val="0070C0"/>
                </a:solidFill>
              </a:rPr>
              <a:t>Growth of Construction Material Import Value</a:t>
            </a:r>
          </a:p>
        </c:rich>
      </c:tx>
      <c:layout>
        <c:manualLayout>
          <c:xMode val="edge"/>
          <c:yMode val="edge"/>
          <c:x val="0.31513502478856809"/>
          <c:y val="3.279317895913898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3460848643919514E-2"/>
          <c:y val="1.9654910000155307E-2"/>
          <c:w val="0.87598359580052498"/>
          <c:h val="0.67794623305222956"/>
        </c:manualLayout>
      </c:layout>
      <c:lineChart>
        <c:grouping val="standard"/>
        <c:varyColors val="0"/>
        <c:ser>
          <c:idx val="1"/>
          <c:order val="0"/>
          <c:tx>
            <c:strRef>
              <c:f>'SD-Im'!$C$120</c:f>
              <c:strCache>
                <c:ptCount val="1"/>
                <c:pt idx="0">
                  <c:v>Construction Equipment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('SD-Im'!$LJ$4:$LO$4,'SD-Im'!$LP$4)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('SD-Im'!$LJ$120:$LO$120,'SD-Im'!$LP$120)</c:f>
              <c:numCache>
                <c:formatCode>0%</c:formatCode>
                <c:ptCount val="7"/>
                <c:pt idx="0">
                  <c:v>-0.17102239375384876</c:v>
                </c:pt>
                <c:pt idx="1">
                  <c:v>0.26756152674993694</c:v>
                </c:pt>
                <c:pt idx="2">
                  <c:v>0.16590704087861741</c:v>
                </c:pt>
                <c:pt idx="3">
                  <c:v>0.65906051873820659</c:v>
                </c:pt>
                <c:pt idx="4">
                  <c:v>0.39631787639416505</c:v>
                </c:pt>
                <c:pt idx="5">
                  <c:v>0.54484483180397603</c:v>
                </c:pt>
                <c:pt idx="6">
                  <c:v>0.29199023216450715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AB1-4FAE-8054-5F684DFC765D}"/>
            </c:ext>
          </c:extLst>
        </c:ser>
        <c:ser>
          <c:idx val="0"/>
          <c:order val="1"/>
          <c:tx>
            <c:strRef>
              <c:f>'SD-Im'!$C$121</c:f>
              <c:strCache>
                <c:ptCount val="1"/>
                <c:pt idx="0">
                  <c:v>Cement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numRef>
              <c:f>('SD-Im'!$LJ$4:$LO$4,'SD-Im'!$LP$4)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('SD-Im'!$LJ$121:$LO$121,'SD-Im'!$LP$121)</c:f>
              <c:numCache>
                <c:formatCode>0%</c:formatCode>
                <c:ptCount val="7"/>
                <c:pt idx="0">
                  <c:v>0.18238333761197545</c:v>
                </c:pt>
                <c:pt idx="1">
                  <c:v>0.50826716037090325</c:v>
                </c:pt>
                <c:pt idx="2">
                  <c:v>0.18727734970715759</c:v>
                </c:pt>
                <c:pt idx="3">
                  <c:v>0.30548953868600948</c:v>
                </c:pt>
                <c:pt idx="4">
                  <c:v>-0.1160060532352909</c:v>
                </c:pt>
                <c:pt idx="5">
                  <c:v>-0.25958257547756014</c:v>
                </c:pt>
                <c:pt idx="6">
                  <c:v>9.7342831233607319E-2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AB1-4FAE-8054-5F684DFC765D}"/>
            </c:ext>
          </c:extLst>
        </c:ser>
        <c:ser>
          <c:idx val="2"/>
          <c:order val="2"/>
          <c:tx>
            <c:strRef>
              <c:f>'SD-Im'!$C$122</c:f>
              <c:strCache>
                <c:ptCount val="1"/>
                <c:pt idx="0">
                  <c:v>Steel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numRef>
              <c:f>('SD-Im'!$LJ$4:$LO$4,'SD-Im'!$LP$4)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('SD-Im'!$LJ$122:$LO$122,'SD-Im'!$LP$122)</c:f>
              <c:numCache>
                <c:formatCode>0%</c:formatCode>
                <c:ptCount val="7"/>
                <c:pt idx="0">
                  <c:v>-9.8829378246003796E-2</c:v>
                </c:pt>
                <c:pt idx="1">
                  <c:v>0.33191003400220254</c:v>
                </c:pt>
                <c:pt idx="2">
                  <c:v>0.12486522968797331</c:v>
                </c:pt>
                <c:pt idx="3">
                  <c:v>0.21379813503536083</c:v>
                </c:pt>
                <c:pt idx="4">
                  <c:v>0.3822469657215013</c:v>
                </c:pt>
                <c:pt idx="5">
                  <c:v>9.1677916489250055E-2</c:v>
                </c:pt>
                <c:pt idx="6">
                  <c:v>-4.7086265900132096E-2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AB1-4FAE-8054-5F684DFC76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623040"/>
        <c:axId val="205585152"/>
      </c:lineChart>
      <c:catAx>
        <c:axId val="21762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05585152"/>
        <c:crosses val="autoZero"/>
        <c:auto val="1"/>
        <c:lblAlgn val="ctr"/>
        <c:lblOffset val="100"/>
        <c:noMultiLvlLbl val="0"/>
      </c:catAx>
      <c:valAx>
        <c:axId val="205585152"/>
        <c:scaling>
          <c:orientation val="minMax"/>
          <c:max val="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76230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100" b="1">
                <a:solidFill>
                  <a:srgbClr val="0070C0"/>
                </a:solidFill>
              </a:rPr>
              <a:t>Growth of Garment Export (Quantity</a:t>
            </a:r>
            <a:r>
              <a:rPr lang="en-US" sz="1100" b="1" baseline="0">
                <a:solidFill>
                  <a:srgbClr val="0070C0"/>
                </a:solidFill>
              </a:rPr>
              <a:t> and Value)</a:t>
            </a:r>
            <a:endParaRPr lang="en-US" sz="1100" b="1">
              <a:solidFill>
                <a:srgbClr val="0070C0"/>
              </a:solidFill>
            </a:endParaRPr>
          </a:p>
        </c:rich>
      </c:tx>
      <c:layout>
        <c:manualLayout>
          <c:xMode val="edge"/>
          <c:yMode val="edge"/>
          <c:x val="0.16687749745567518"/>
          <c:y val="2.836879432624113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'SD-Ex'!$C$8:$F$8</c:f>
              <c:strCache>
                <c:ptCount val="4"/>
                <c:pt idx="0">
                  <c:v>Garment</c:v>
                </c:pt>
                <c:pt idx="1">
                  <c:v>Garment export value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1.3440860215053764E-2"/>
                  <c:y val="-7.0921985815602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064516129032159E-3"/>
                  <c:y val="-2.8368794326241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5.6737588652482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4859859385046751E-2"/>
                  <c:y val="-4.7819841025210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3763440860215058E-3"/>
                  <c:y val="7.5650118203309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 xmlns:c15="http://schemas.microsoft.com/office/drawing/2012/chart">
                <c:ext xmlns:c16="http://schemas.microsoft.com/office/drawing/2014/chart" uri="{C3380CC4-5D6E-409C-BE32-E72D297353CC}">
                  <c16:uniqueId val="{00000004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('SD-Ex'!$LK$4:$LP$4,'SD-Ex'!$LQ$4)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('SD-Ex'!$LK$8:$LP$8,'SD-Ex'!$LQ$8)</c:f>
              <c:numCache>
                <c:formatCode>0.0%</c:formatCode>
                <c:ptCount val="7"/>
                <c:pt idx="0">
                  <c:v>0.32147385302076215</c:v>
                </c:pt>
                <c:pt idx="1">
                  <c:v>7.3125854509109578E-2</c:v>
                </c:pt>
                <c:pt idx="2">
                  <c:v>0.17841928606098967</c:v>
                </c:pt>
                <c:pt idx="3">
                  <c:v>0.10653803088091052</c:v>
                </c:pt>
                <c:pt idx="4">
                  <c:v>0.14538295904550957</c:v>
                </c:pt>
                <c:pt idx="5">
                  <c:v>9.1066522142141837E-2</c:v>
                </c:pt>
                <c:pt idx="6">
                  <c:v>7.6711280631154066E-2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84CA-4A06-882B-F3FC73E8FCEF}"/>
            </c:ext>
          </c:extLst>
        </c:ser>
        <c:ser>
          <c:idx val="1"/>
          <c:order val="1"/>
          <c:tx>
            <c:strRef>
              <c:f>'SD-Ex'!$D$167</c:f>
              <c:strCache>
                <c:ptCount val="1"/>
                <c:pt idx="0">
                  <c:v>Garment export quantity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dash"/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2.6881720430107529E-3"/>
                  <c:y val="5.2009456264775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6881720430107529E-3"/>
                  <c:y val="8.0378250591016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6129032258064516E-2"/>
                  <c:y val="-3.782505910165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545067408742582E-2"/>
                  <c:y val="7.1376131364362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440860215053764E-2"/>
                  <c:y val="-5.2009456264775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 xmlns:c15="http://schemas.microsoft.com/office/drawing/2012/chart">
                <c:ext xmlns:c16="http://schemas.microsoft.com/office/drawing/2014/chart" uri="{C3380CC4-5D6E-409C-BE32-E72D297353CC}">
                  <c16:uniqueId val="{0000000A-84CA-4A06-882B-F3FC73E8FCE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9999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('SD-Ex'!$LK$4:$LP$4,'SD-Ex'!$LQ$4)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('SD-Ex'!$LK$167:$LP$167,'SD-Ex'!$LQ$167)</c:f>
              <c:numCache>
                <c:formatCode>0.0%</c:formatCode>
                <c:ptCount val="7"/>
                <c:pt idx="0">
                  <c:v>0.17447995135872074</c:v>
                </c:pt>
                <c:pt idx="1">
                  <c:v>8.6899655817611166E-2</c:v>
                </c:pt>
                <c:pt idx="2">
                  <c:v>0.14529019668960563</c:v>
                </c:pt>
                <c:pt idx="3">
                  <c:v>0.15458225984178209</c:v>
                </c:pt>
                <c:pt idx="4">
                  <c:v>0.13059525624256718</c:v>
                </c:pt>
                <c:pt idx="5">
                  <c:v>0.13786523448508303</c:v>
                </c:pt>
                <c:pt idx="6">
                  <c:v>0.10681811971840349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B-84CA-4A06-882B-F3FC73E8F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623552"/>
        <c:axId val="205546048"/>
      </c:lineChart>
      <c:catAx>
        <c:axId val="217623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05546048"/>
        <c:crosses val="autoZero"/>
        <c:auto val="1"/>
        <c:lblAlgn val="ctr"/>
        <c:lblOffset val="100"/>
        <c:noMultiLvlLbl val="0"/>
      </c:catAx>
      <c:valAx>
        <c:axId val="205546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7623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3058589450512249E-3"/>
          <c:y val="0.90303196143035325"/>
          <c:w val="0.89799043264753198"/>
          <c:h val="8.27836414065263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5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>
                <a:solidFill>
                  <a:srgbClr val="0070C0"/>
                </a:solidFill>
              </a:defRPr>
            </a:pPr>
            <a:r>
              <a:rPr lang="en-US" sz="1400">
                <a:solidFill>
                  <a:srgbClr val="0070C0"/>
                </a:solidFill>
              </a:rPr>
              <a:t>Export by Products</a:t>
            </a:r>
          </a:p>
        </c:rich>
      </c:tx>
      <c:layout>
        <c:manualLayout>
          <c:xMode val="edge"/>
          <c:yMode val="edge"/>
          <c:x val="0.38422443387469968"/>
          <c:y val="9.4960034670677016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626700479291621E-2"/>
          <c:y val="0.10971051131941569"/>
          <c:w val="0.89848667972540419"/>
          <c:h val="0.7074503166240361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'SD-Ex'!$C$8</c:f>
              <c:strCache>
                <c:ptCount val="1"/>
                <c:pt idx="0">
                  <c:v>Garment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('SD-Ex'!$OI$8:$OX$8,'SD-Ex'!$OY$8)</c:f>
              <c:numCache>
                <c:formatCode>0.0%</c:formatCode>
                <c:ptCount val="17"/>
                <c:pt idx="0">
                  <c:v>0.94799405865932507</c:v>
                </c:pt>
                <c:pt idx="1">
                  <c:v>0.93303553201711165</c:v>
                </c:pt>
                <c:pt idx="2">
                  <c:v>0.95332245344997413</c:v>
                </c:pt>
                <c:pt idx="3">
                  <c:v>0.96225508476805754</c:v>
                </c:pt>
                <c:pt idx="4">
                  <c:v>0.95768982488108956</c:v>
                </c:pt>
                <c:pt idx="5">
                  <c:v>0.96388643249821149</c:v>
                </c:pt>
                <c:pt idx="6">
                  <c:v>0.96346688837820516</c:v>
                </c:pt>
                <c:pt idx="7">
                  <c:v>0.96397427337644315</c:v>
                </c:pt>
                <c:pt idx="8">
                  <c:v>0.88430794953762115</c:v>
                </c:pt>
                <c:pt idx="9">
                  <c:v>0.88793797332919844</c:v>
                </c:pt>
                <c:pt idx="10">
                  <c:v>0.8640999632152826</c:v>
                </c:pt>
                <c:pt idx="11">
                  <c:v>0.82009529874831522</c:v>
                </c:pt>
                <c:pt idx="12">
                  <c:v>0.77145898297589155</c:v>
                </c:pt>
                <c:pt idx="13">
                  <c:v>0.73532325892135852</c:v>
                </c:pt>
                <c:pt idx="14">
                  <c:v>0.73744310865724183</c:v>
                </c:pt>
                <c:pt idx="15">
                  <c:v>0.73139051956046064</c:v>
                </c:pt>
                <c:pt idx="16">
                  <c:v>0.71978641599705151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53-4133-8B5C-033BC2B57710}"/>
            </c:ext>
          </c:extLst>
        </c:ser>
        <c:ser>
          <c:idx val="1"/>
          <c:order val="1"/>
          <c:tx>
            <c:strRef>
              <c:f>'SD-Ex'!$D$15</c:f>
              <c:strCache>
                <c:ptCount val="1"/>
                <c:pt idx="0">
                  <c:v>Rice(Husked)</c:v>
                </c:pt>
              </c:strCache>
            </c:strRef>
          </c:tx>
          <c:invertIfNegative val="0"/>
          <c:dLbls>
            <c:delete val="1"/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('SD-Ex'!$OI$15:$OX$15,'SD-Ex'!$OY$15)</c:f>
              <c:numCache>
                <c:formatCode>0.0%</c:formatCode>
                <c:ptCount val="17"/>
                <c:pt idx="0">
                  <c:v>1.5978560202282834E-3</c:v>
                </c:pt>
                <c:pt idx="1">
                  <c:v>3.2883472832873819E-3</c:v>
                </c:pt>
                <c:pt idx="2">
                  <c:v>3.7720652717431331E-4</c:v>
                </c:pt>
                <c:pt idx="3">
                  <c:v>8.5702160763839459E-4</c:v>
                </c:pt>
                <c:pt idx="4">
                  <c:v>1.0528415345621783E-3</c:v>
                </c:pt>
                <c:pt idx="5">
                  <c:v>8.789551943100965E-4</c:v>
                </c:pt>
                <c:pt idx="6">
                  <c:v>4.9730647729454426E-4</c:v>
                </c:pt>
                <c:pt idx="7">
                  <c:v>8.385750301210293E-4</c:v>
                </c:pt>
                <c:pt idx="8">
                  <c:v>3.7684552845375996E-3</c:v>
                </c:pt>
                <c:pt idx="9">
                  <c:v>9.5705448303987015E-3</c:v>
                </c:pt>
                <c:pt idx="10">
                  <c:v>2.1616193699076351E-2</c:v>
                </c:pt>
                <c:pt idx="11">
                  <c:v>2.4397866031716647E-2</c:v>
                </c:pt>
                <c:pt idx="12">
                  <c:v>3.7562408176118105E-2</c:v>
                </c:pt>
                <c:pt idx="13">
                  <c:v>3.0656841366718052E-2</c:v>
                </c:pt>
                <c:pt idx="14">
                  <c:v>3.4057558581819802E-2</c:v>
                </c:pt>
                <c:pt idx="15">
                  <c:v>2.9532360275833294E-2</c:v>
                </c:pt>
                <c:pt idx="16">
                  <c:v>2.9506206717672748E-2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53-4133-8B5C-033BC2B57710}"/>
            </c:ext>
          </c:extLst>
        </c:ser>
        <c:ser>
          <c:idx val="2"/>
          <c:order val="2"/>
          <c:tx>
            <c:strRef>
              <c:f>'SD-Ex'!$D$14</c:f>
              <c:strCache>
                <c:ptCount val="1"/>
                <c:pt idx="0">
                  <c:v>Rubber</c:v>
                </c:pt>
              </c:strCache>
            </c:strRef>
          </c:tx>
          <c:invertIfNegative val="0"/>
          <c:dLbls>
            <c:delete val="1"/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('SD-Ex'!$OI$14:$OX$14,'SD-Ex'!$OY$14)</c:f>
              <c:numCache>
                <c:formatCode>0.0%</c:formatCode>
                <c:ptCount val="17"/>
                <c:pt idx="0">
                  <c:v>1.8475963241217162E-2</c:v>
                </c:pt>
                <c:pt idx="1">
                  <c:v>2.9682066395011809E-3</c:v>
                </c:pt>
                <c:pt idx="2">
                  <c:v>1.0012921530272946E-2</c:v>
                </c:pt>
                <c:pt idx="3">
                  <c:v>1.815844305180658E-2</c:v>
                </c:pt>
                <c:pt idx="4">
                  <c:v>1.5631520057161209E-2</c:v>
                </c:pt>
                <c:pt idx="5">
                  <c:v>1.4827150242340421E-2</c:v>
                </c:pt>
                <c:pt idx="6">
                  <c:v>1.3446526849854066E-2</c:v>
                </c:pt>
                <c:pt idx="7">
                  <c:v>1.1549388270531773E-2</c:v>
                </c:pt>
                <c:pt idx="8">
                  <c:v>1.7799284364149112E-2</c:v>
                </c:pt>
                <c:pt idx="9">
                  <c:v>2.4545923154721816E-2</c:v>
                </c:pt>
                <c:pt idx="10">
                  <c:v>4.0091208242464843E-2</c:v>
                </c:pt>
                <c:pt idx="11">
                  <c:v>2.950135218564448E-2</c:v>
                </c:pt>
                <c:pt idx="12">
                  <c:v>2.5088080061086506E-2</c:v>
                </c:pt>
                <c:pt idx="13">
                  <c:v>1.9113679240967477E-2</c:v>
                </c:pt>
                <c:pt idx="14">
                  <c:v>1.7864553728846398E-2</c:v>
                </c:pt>
                <c:pt idx="15">
                  <c:v>1.6229904572155462E-2</c:v>
                </c:pt>
                <c:pt idx="16">
                  <c:v>2.2809020047291056E-2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53-4133-8B5C-033BC2B57710}"/>
            </c:ext>
          </c:extLst>
        </c:ser>
        <c:ser>
          <c:idx val="3"/>
          <c:order val="3"/>
          <c:tx>
            <c:strRef>
              <c:f>'SD-Ex'!$C$25:$F$25</c:f>
              <c:strCache>
                <c:ptCount val="4"/>
                <c:pt idx="0">
                  <c:v>Others (Electronic components, bicycles, etc.)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('SD-Ex'!$OI$4:$OX$4,'SD-Ex'!$OY$4)</c:f>
              <c:numCache>
                <c:formatCode>General</c:formatCode>
                <c:ptCount val="17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  <c:pt idx="12">
                  <c:v>2013</c:v>
                </c:pt>
                <c:pt idx="13">
                  <c:v>2014</c:v>
                </c:pt>
                <c:pt idx="14">
                  <c:v>2015</c:v>
                </c:pt>
                <c:pt idx="15">
                  <c:v>2016</c:v>
                </c:pt>
                <c:pt idx="16">
                  <c:v>2017</c:v>
                </c:pt>
              </c:numCache>
            </c:numRef>
          </c:cat>
          <c:val>
            <c:numRef>
              <c:f>('SD-Ex'!$OI$25:$OX$25,'SD-Ex'!$OY$25)</c:f>
              <c:numCache>
                <c:formatCode>0.0%</c:formatCode>
                <c:ptCount val="17"/>
                <c:pt idx="0">
                  <c:v>3.1932122079229519E-2</c:v>
                </c:pt>
                <c:pt idx="1">
                  <c:v>6.0707914060099809E-2</c:v>
                </c:pt>
                <c:pt idx="2">
                  <c:v>3.6287418492578639E-2</c:v>
                </c:pt>
                <c:pt idx="3">
                  <c:v>1.8729450572497499E-2</c:v>
                </c:pt>
                <c:pt idx="4">
                  <c:v>2.5625813527187014E-2</c:v>
                </c:pt>
                <c:pt idx="5">
                  <c:v>2.040746206513798E-2</c:v>
                </c:pt>
                <c:pt idx="6">
                  <c:v>2.2589278294646183E-2</c:v>
                </c:pt>
                <c:pt idx="7">
                  <c:v>2.3637763322904095E-2</c:v>
                </c:pt>
                <c:pt idx="8">
                  <c:v>9.4124310813692089E-2</c:v>
                </c:pt>
                <c:pt idx="9">
                  <c:v>7.7945558685681093E-2</c:v>
                </c:pt>
                <c:pt idx="10">
                  <c:v>7.4192634843176189E-2</c:v>
                </c:pt>
                <c:pt idx="11">
                  <c:v>0.12600548303432363</c:v>
                </c:pt>
                <c:pt idx="12">
                  <c:v>0.16589052878690388</c:v>
                </c:pt>
                <c:pt idx="13">
                  <c:v>0.21490622047095601</c:v>
                </c:pt>
                <c:pt idx="14">
                  <c:v>0.21063477903209196</c:v>
                </c:pt>
                <c:pt idx="15">
                  <c:v>0.22284721559155063</c:v>
                </c:pt>
                <c:pt idx="16">
                  <c:v>0.22789835723798466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A53-4133-8B5C-033BC2B577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74173440"/>
        <c:axId val="205550080"/>
        <c:axId val="0"/>
        <c:extLst xmlns:c16r2="http://schemas.microsoft.com/office/drawing/2015/06/chart"/>
      </c:bar3DChart>
      <c:catAx>
        <c:axId val="7417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05550080"/>
        <c:crosses val="autoZero"/>
        <c:auto val="1"/>
        <c:lblAlgn val="ctr"/>
        <c:lblOffset val="100"/>
        <c:noMultiLvlLbl val="0"/>
      </c:catAx>
      <c:valAx>
        <c:axId val="205550080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en-US"/>
          </a:p>
        </c:txPr>
        <c:crossAx val="7417344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'[Chart in Microsoft PowerPoint]Sheet1'!$D$1</c:f>
              <c:strCache>
                <c:ptCount val="1"/>
                <c:pt idx="0">
                  <c:v>Number of SME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PowerPoint]Sheet1'!$B$2:$B$6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10M- 2017</c:v>
                </c:pt>
              </c:strCache>
            </c:strRef>
          </c:cat>
          <c:val>
            <c:numRef>
              <c:f>'[Chart in Microsoft PowerPoint]Sheet1'!$D$2:$D$6</c:f>
              <c:numCache>
                <c:formatCode>_(* #,##0_);_(* \(#,##0\);_(* "-"??_);_(@_)</c:formatCode>
                <c:ptCount val="5"/>
                <c:pt idx="0">
                  <c:v>38195</c:v>
                </c:pt>
                <c:pt idx="1">
                  <c:v>38459</c:v>
                </c:pt>
                <c:pt idx="2">
                  <c:v>38856</c:v>
                </c:pt>
                <c:pt idx="3">
                  <c:v>39141</c:v>
                </c:pt>
                <c:pt idx="4">
                  <c:v>39338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4172416"/>
        <c:axId val="205550656"/>
      </c:barChart>
      <c:lineChart>
        <c:grouping val="standard"/>
        <c:varyColors val="0"/>
        <c:ser>
          <c:idx val="0"/>
          <c:order val="0"/>
          <c:tx>
            <c:strRef>
              <c:f>'[Chart in Microsoft PowerPoint]Sheet1'!$C$1</c:f>
              <c:strCache>
                <c:ptCount val="1"/>
                <c:pt idx="0">
                  <c:v>Number of non-gament factory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1666666666666692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333333333333333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6666666666666666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PowerPoint]Sheet1'!$B$2:$B$6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10M- 2017</c:v>
                </c:pt>
              </c:strCache>
            </c:strRef>
          </c:cat>
          <c:val>
            <c:numRef>
              <c:f>'[Chart in Microsoft PowerPoint]Sheet1'!$C$2:$C$6</c:f>
              <c:numCache>
                <c:formatCode>General</c:formatCode>
                <c:ptCount val="5"/>
                <c:pt idx="0">
                  <c:v>309</c:v>
                </c:pt>
                <c:pt idx="1">
                  <c:v>386</c:v>
                </c:pt>
                <c:pt idx="2">
                  <c:v>443</c:v>
                </c:pt>
                <c:pt idx="3">
                  <c:v>500</c:v>
                </c:pt>
                <c:pt idx="4">
                  <c:v>588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965568"/>
        <c:axId val="205551232"/>
      </c:lineChart>
      <c:catAx>
        <c:axId val="7417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550656"/>
        <c:crosses val="autoZero"/>
        <c:auto val="1"/>
        <c:lblAlgn val="ctr"/>
        <c:lblOffset val="100"/>
        <c:noMultiLvlLbl val="0"/>
      </c:catAx>
      <c:valAx>
        <c:axId val="205550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172416"/>
        <c:crosses val="autoZero"/>
        <c:crossBetween val="between"/>
      </c:valAx>
      <c:valAx>
        <c:axId val="20555123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965568"/>
        <c:crosses val="max"/>
        <c:crossBetween val="between"/>
      </c:valAx>
      <c:catAx>
        <c:axId val="217965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55512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Tourism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2016e</c:v>
                </c:pt>
                <c:pt idx="5">
                  <c:v>2017e</c:v>
                </c:pt>
                <c:pt idx="6">
                  <c:v>2018p</c:v>
                </c:pt>
              </c:strCache>
            </c:strRef>
          </c:cat>
          <c:val>
            <c:numRef>
              <c:f>Sheet1!$B$2:$H$2</c:f>
              <c:numCache>
                <c:formatCode>0.0%</c:formatCode>
                <c:ptCount val="7"/>
                <c:pt idx="0">
                  <c:v>0.12540976511099999</c:v>
                </c:pt>
                <c:pt idx="1">
                  <c:v>0.13789765998699988</c:v>
                </c:pt>
                <c:pt idx="2">
                  <c:v>6.1455788300000203E-2</c:v>
                </c:pt>
                <c:pt idx="3">
                  <c:v>2.4324363000000071E-2</c:v>
                </c:pt>
                <c:pt idx="4">
                  <c:v>2.5875632999999842E-2</c:v>
                </c:pt>
                <c:pt idx="5">
                  <c:v>4.8302807649496016E-2</c:v>
                </c:pt>
                <c:pt idx="6">
                  <c:v>4.5324639999999999E-2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Wholesale and retails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2016e</c:v>
                </c:pt>
                <c:pt idx="5">
                  <c:v>2017e</c:v>
                </c:pt>
                <c:pt idx="6">
                  <c:v>2018p</c:v>
                </c:pt>
              </c:strCache>
            </c:strRef>
          </c:cat>
          <c:val>
            <c:numRef>
              <c:f>Sheet1!$B$3:$H$3</c:f>
              <c:numCache>
                <c:formatCode>0.0%</c:formatCode>
                <c:ptCount val="7"/>
                <c:pt idx="0">
                  <c:v>6.1831764097999953E-2</c:v>
                </c:pt>
                <c:pt idx="1">
                  <c:v>7.9872044300000056E-2</c:v>
                </c:pt>
                <c:pt idx="2">
                  <c:v>8.6795774994000041E-2</c:v>
                </c:pt>
                <c:pt idx="3">
                  <c:v>7.7434868784300004E-2</c:v>
                </c:pt>
                <c:pt idx="4">
                  <c:v>6.3938743630000072E-2</c:v>
                </c:pt>
                <c:pt idx="5">
                  <c:v>6.9168872525267058E-2</c:v>
                </c:pt>
                <c:pt idx="6">
                  <c:v>7.1673061804911953E-2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Transport &amp; Communications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2016e</c:v>
                </c:pt>
                <c:pt idx="5">
                  <c:v>2017e</c:v>
                </c:pt>
                <c:pt idx="6">
                  <c:v>2018p</c:v>
                </c:pt>
              </c:strCache>
            </c:strRef>
          </c:cat>
          <c:val>
            <c:numRef>
              <c:f>Sheet1!$B$4:$H$4</c:f>
              <c:numCache>
                <c:formatCode>0.0%</c:formatCode>
                <c:ptCount val="7"/>
                <c:pt idx="0">
                  <c:v>6.0876988760000028E-2</c:v>
                </c:pt>
                <c:pt idx="1">
                  <c:v>8.9238476667999889E-2</c:v>
                </c:pt>
                <c:pt idx="2">
                  <c:v>7.7234573423399899E-2</c:v>
                </c:pt>
                <c:pt idx="3">
                  <c:v>8.0455567800000002E-2</c:v>
                </c:pt>
                <c:pt idx="4">
                  <c:v>7.7488431999999996E-2</c:v>
                </c:pt>
                <c:pt idx="5">
                  <c:v>7.9000000000000001E-2</c:v>
                </c:pt>
                <c:pt idx="6">
                  <c:v>7.2999999999999995E-2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Real Estate &amp; Business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2016e</c:v>
                </c:pt>
                <c:pt idx="5">
                  <c:v>2017e</c:v>
                </c:pt>
                <c:pt idx="6">
                  <c:v>2018p</c:v>
                </c:pt>
              </c:strCache>
            </c:strRef>
          </c:cat>
          <c:val>
            <c:numRef>
              <c:f>Sheet1!$B$5:$H$5</c:f>
              <c:numCache>
                <c:formatCode>0.0%</c:formatCode>
                <c:ptCount val="7"/>
                <c:pt idx="0">
                  <c:v>0.12906589320999995</c:v>
                </c:pt>
                <c:pt idx="1">
                  <c:v>7.9530984490000067E-2</c:v>
                </c:pt>
                <c:pt idx="2">
                  <c:v>0.13783449089999977</c:v>
                </c:pt>
                <c:pt idx="3">
                  <c:v>0.11859840000000001</c:v>
                </c:pt>
                <c:pt idx="4">
                  <c:v>9.8837730000000068E-2</c:v>
                </c:pt>
                <c:pt idx="5">
                  <c:v>9.1965922218213786E-2</c:v>
                </c:pt>
                <c:pt idx="6">
                  <c:v>8.4084752669531457E-2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Other Services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2016e</c:v>
                </c:pt>
                <c:pt idx="5">
                  <c:v>2017e</c:v>
                </c:pt>
                <c:pt idx="6">
                  <c:v>2018p</c:v>
                </c:pt>
              </c:strCache>
            </c:strRef>
          </c:cat>
          <c:val>
            <c:numRef>
              <c:f>Sheet1!$B$6:$H$6</c:f>
              <c:numCache>
                <c:formatCode>0.0%</c:formatCode>
                <c:ptCount val="7"/>
                <c:pt idx="0">
                  <c:v>6.5904945457217368E-2</c:v>
                </c:pt>
                <c:pt idx="1">
                  <c:v>7.2960840892373868E-2</c:v>
                </c:pt>
                <c:pt idx="2">
                  <c:v>7.9877838616110086E-2</c:v>
                </c:pt>
                <c:pt idx="3">
                  <c:v>5.6233418299864057E-2</c:v>
                </c:pt>
                <c:pt idx="4">
                  <c:v>6.633931818548211E-2</c:v>
                </c:pt>
                <c:pt idx="5">
                  <c:v>6.633931818548211E-2</c:v>
                </c:pt>
                <c:pt idx="6">
                  <c:v>6.8992890912901381E-2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8123264"/>
        <c:axId val="193676416"/>
      </c:barChart>
      <c:lineChart>
        <c:grouping val="standar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Services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0933341461338349E-2"/>
                  <c:y val="-7.82909450067391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635232088209535E-2"/>
                  <c:y val="-9.08295332525334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864283117171685E-2"/>
                  <c:y val="-7.32755097084215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2016e</c:v>
                </c:pt>
                <c:pt idx="5">
                  <c:v>2017e</c:v>
                </c:pt>
                <c:pt idx="6">
                  <c:v>2018p</c:v>
                </c:pt>
              </c:strCache>
            </c:strRef>
          </c:cat>
          <c:val>
            <c:numRef>
              <c:f>Sheet1!$B$7:$H$7</c:f>
              <c:numCache>
                <c:formatCode>0.0%</c:formatCode>
                <c:ptCount val="7"/>
                <c:pt idx="0">
                  <c:v>8.1028913476082431E-2</c:v>
                </c:pt>
                <c:pt idx="1">
                  <c:v>8.679819621662177E-2</c:v>
                </c:pt>
                <c:pt idx="2">
                  <c:v>8.7337923241645354E-2</c:v>
                </c:pt>
                <c:pt idx="3">
                  <c:v>7.0632328597402427E-2</c:v>
                </c:pt>
                <c:pt idx="4">
                  <c:v>6.7837391985219875E-2</c:v>
                </c:pt>
                <c:pt idx="5">
                  <c:v>7.1252183482464204E-2</c:v>
                </c:pt>
                <c:pt idx="6">
                  <c:v>7.0039161698297367E-2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8123264"/>
        <c:axId val="193676416"/>
      </c:lineChart>
      <c:catAx>
        <c:axId val="21812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676416"/>
        <c:crosses val="autoZero"/>
        <c:auto val="1"/>
        <c:lblAlgn val="ctr"/>
        <c:lblOffset val="100"/>
        <c:noMultiLvlLbl val="0"/>
      </c:catAx>
      <c:valAx>
        <c:axId val="193676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8123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CFCF5F-F567-460A-B027-4E012806C09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9D0BF456-ACDA-4419-8CC8-3EA2779F80B2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Current economic development and Cambodia-Japan economic relation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1A70C-9A1A-4B81-A0FA-9933CD6F370E}" type="parTrans" cxnId="{D6B3DA9A-4FD3-4302-9620-9E3ECFD049EB}">
      <dgm:prSet/>
      <dgm:spPr/>
      <dgm:t>
        <a:bodyPr/>
        <a:lstStyle/>
        <a:p>
          <a:endParaRPr lang="en-US"/>
        </a:p>
      </dgm:t>
    </dgm:pt>
    <dgm:pt modelId="{9E10CA5A-48A7-417C-878D-65FE31D0CBDF}" type="sibTrans" cxnId="{D6B3DA9A-4FD3-4302-9620-9E3ECFD049EB}">
      <dgm:prSet/>
      <dgm:spPr/>
      <dgm:t>
        <a:bodyPr/>
        <a:lstStyle/>
        <a:p>
          <a:endParaRPr lang="en-US"/>
        </a:p>
      </dgm:t>
    </dgm:pt>
    <dgm:pt modelId="{F0EAC80B-28FC-47AB-BCBE-9A1735B613FF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Challenges and risks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35F7A5-C6F8-4589-8BDC-37D13F78874A}" type="parTrans" cxnId="{07825059-B42F-436D-8896-B43431472F8D}">
      <dgm:prSet/>
      <dgm:spPr/>
      <dgm:t>
        <a:bodyPr/>
        <a:lstStyle/>
        <a:p>
          <a:endParaRPr lang="en-US"/>
        </a:p>
      </dgm:t>
    </dgm:pt>
    <dgm:pt modelId="{81F81337-D492-4F75-8D41-06719A63EA26}" type="sibTrans" cxnId="{07825059-B42F-436D-8896-B43431472F8D}">
      <dgm:prSet/>
      <dgm:spPr/>
      <dgm:t>
        <a:bodyPr/>
        <a:lstStyle/>
        <a:p>
          <a:endParaRPr lang="en-US"/>
        </a:p>
      </dgm:t>
    </dgm:pt>
    <dgm:pt modelId="{D1C5266C-8D84-41CF-A73A-4F11F2B8E047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Key policy direction and new growth policy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7EF574-1DE2-4610-AC17-6956B0811FBD}" type="parTrans" cxnId="{ED45538F-0BA7-43EF-8EC3-4315906D316C}">
      <dgm:prSet/>
      <dgm:spPr/>
      <dgm:t>
        <a:bodyPr/>
        <a:lstStyle/>
        <a:p>
          <a:endParaRPr lang="en-US"/>
        </a:p>
      </dgm:t>
    </dgm:pt>
    <dgm:pt modelId="{C30CC034-22B3-4574-ABE3-34FFACDDE9B8}" type="sibTrans" cxnId="{ED45538F-0BA7-43EF-8EC3-4315906D316C}">
      <dgm:prSet/>
      <dgm:spPr/>
      <dgm:t>
        <a:bodyPr/>
        <a:lstStyle/>
        <a:p>
          <a:endParaRPr lang="en-US"/>
        </a:p>
      </dgm:t>
    </dgm:pt>
    <dgm:pt modelId="{5B7C0C68-4C5A-4280-92AD-82F759B89D63}" type="pres">
      <dgm:prSet presAssocID="{18CFCF5F-F567-460A-B027-4E012806C097}" presName="linearFlow" presStyleCnt="0">
        <dgm:presLayoutVars>
          <dgm:dir/>
          <dgm:resizeHandles val="exact"/>
        </dgm:presLayoutVars>
      </dgm:prSet>
      <dgm:spPr/>
    </dgm:pt>
    <dgm:pt modelId="{4176C927-770C-4931-8A00-FD34C1C2EAD8}" type="pres">
      <dgm:prSet presAssocID="{9D0BF456-ACDA-4419-8CC8-3EA2779F80B2}" presName="composite" presStyleCnt="0"/>
      <dgm:spPr/>
    </dgm:pt>
    <dgm:pt modelId="{E5E67A8B-0D37-4E38-8D4E-3774E3C26C26}" type="pres">
      <dgm:prSet presAssocID="{9D0BF456-ACDA-4419-8CC8-3EA2779F80B2}" presName="imgShp" presStyleLbl="fgImgPlace1" presStyleIdx="0" presStyleCnt="3"/>
      <dgm:spPr/>
    </dgm:pt>
    <dgm:pt modelId="{3D51784C-1240-4E87-98D8-1F9FEBE40135}" type="pres">
      <dgm:prSet presAssocID="{9D0BF456-ACDA-4419-8CC8-3EA2779F80B2}" presName="txShp" presStyleLbl="node1" presStyleIdx="0" presStyleCnt="3" custScaleX="1210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320F9D-99C6-4727-9D04-730238ECDE19}" type="pres">
      <dgm:prSet presAssocID="{9E10CA5A-48A7-417C-878D-65FE31D0CBDF}" presName="spacing" presStyleCnt="0"/>
      <dgm:spPr/>
    </dgm:pt>
    <dgm:pt modelId="{8C629844-5F56-48BF-9130-C8CE13335E0B}" type="pres">
      <dgm:prSet presAssocID="{F0EAC80B-28FC-47AB-BCBE-9A1735B613FF}" presName="composite" presStyleCnt="0"/>
      <dgm:spPr/>
    </dgm:pt>
    <dgm:pt modelId="{57B68EB6-E8B8-4704-BE75-DB989AA568A6}" type="pres">
      <dgm:prSet presAssocID="{F0EAC80B-28FC-47AB-BCBE-9A1735B613FF}" presName="imgShp" presStyleLbl="fgImgPlace1" presStyleIdx="1" presStyleCnt="3"/>
      <dgm:spPr/>
    </dgm:pt>
    <dgm:pt modelId="{6D048BF7-8CDE-40B5-AAFD-E27E6537EC91}" type="pres">
      <dgm:prSet presAssocID="{F0EAC80B-28FC-47AB-BCBE-9A1735B613FF}" presName="txShp" presStyleLbl="node1" presStyleIdx="1" presStyleCnt="3" custScaleX="1205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1F7A13-B046-48FE-B849-6D3A66158511}" type="pres">
      <dgm:prSet presAssocID="{81F81337-D492-4F75-8D41-06719A63EA26}" presName="spacing" presStyleCnt="0"/>
      <dgm:spPr/>
    </dgm:pt>
    <dgm:pt modelId="{6A0AAAC5-93E4-45B7-824D-867009EC0E30}" type="pres">
      <dgm:prSet presAssocID="{D1C5266C-8D84-41CF-A73A-4F11F2B8E047}" presName="composite" presStyleCnt="0"/>
      <dgm:spPr/>
    </dgm:pt>
    <dgm:pt modelId="{CE62E95B-AAF6-4E6D-A111-FD605892BE0E}" type="pres">
      <dgm:prSet presAssocID="{D1C5266C-8D84-41CF-A73A-4F11F2B8E047}" presName="imgShp" presStyleLbl="fgImgPlace1" presStyleIdx="2" presStyleCnt="3"/>
      <dgm:spPr/>
    </dgm:pt>
    <dgm:pt modelId="{DD0F4A5A-A7B3-4F1C-8F9D-6676961D2917}" type="pres">
      <dgm:prSet presAssocID="{D1C5266C-8D84-41CF-A73A-4F11F2B8E047}" presName="txShp" presStyleLbl="node1" presStyleIdx="2" presStyleCnt="3" custScaleX="1193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50B695-D302-4445-AAAF-B81081281B4D}" type="presOf" srcId="{9D0BF456-ACDA-4419-8CC8-3EA2779F80B2}" destId="{3D51784C-1240-4E87-98D8-1F9FEBE40135}" srcOrd="0" destOrd="0" presId="urn:microsoft.com/office/officeart/2005/8/layout/vList3"/>
    <dgm:cxn modelId="{07825059-B42F-436D-8896-B43431472F8D}" srcId="{18CFCF5F-F567-460A-B027-4E012806C097}" destId="{F0EAC80B-28FC-47AB-BCBE-9A1735B613FF}" srcOrd="1" destOrd="0" parTransId="{B535F7A5-C6F8-4589-8BDC-37D13F78874A}" sibTransId="{81F81337-D492-4F75-8D41-06719A63EA26}"/>
    <dgm:cxn modelId="{1AE42A20-D9FE-4040-A49D-B231E658A902}" type="presOf" srcId="{F0EAC80B-28FC-47AB-BCBE-9A1735B613FF}" destId="{6D048BF7-8CDE-40B5-AAFD-E27E6537EC91}" srcOrd="0" destOrd="0" presId="urn:microsoft.com/office/officeart/2005/8/layout/vList3"/>
    <dgm:cxn modelId="{767B540F-1BCA-423D-8EE4-4C81270A9DA4}" type="presOf" srcId="{D1C5266C-8D84-41CF-A73A-4F11F2B8E047}" destId="{DD0F4A5A-A7B3-4F1C-8F9D-6676961D2917}" srcOrd="0" destOrd="0" presId="urn:microsoft.com/office/officeart/2005/8/layout/vList3"/>
    <dgm:cxn modelId="{ED45538F-0BA7-43EF-8EC3-4315906D316C}" srcId="{18CFCF5F-F567-460A-B027-4E012806C097}" destId="{D1C5266C-8D84-41CF-A73A-4F11F2B8E047}" srcOrd="2" destOrd="0" parTransId="{507EF574-1DE2-4610-AC17-6956B0811FBD}" sibTransId="{C30CC034-22B3-4574-ABE3-34FFACDDE9B8}"/>
    <dgm:cxn modelId="{D6B3DA9A-4FD3-4302-9620-9E3ECFD049EB}" srcId="{18CFCF5F-F567-460A-B027-4E012806C097}" destId="{9D0BF456-ACDA-4419-8CC8-3EA2779F80B2}" srcOrd="0" destOrd="0" parTransId="{5341A70C-9A1A-4B81-A0FA-9933CD6F370E}" sibTransId="{9E10CA5A-48A7-417C-878D-65FE31D0CBDF}"/>
    <dgm:cxn modelId="{B7ACED40-5F7E-498A-87A7-39A27EF54E6C}" type="presOf" srcId="{18CFCF5F-F567-460A-B027-4E012806C097}" destId="{5B7C0C68-4C5A-4280-92AD-82F759B89D63}" srcOrd="0" destOrd="0" presId="urn:microsoft.com/office/officeart/2005/8/layout/vList3"/>
    <dgm:cxn modelId="{E3445702-E932-4E96-8608-2CBF8A6A1150}" type="presParOf" srcId="{5B7C0C68-4C5A-4280-92AD-82F759B89D63}" destId="{4176C927-770C-4931-8A00-FD34C1C2EAD8}" srcOrd="0" destOrd="0" presId="urn:microsoft.com/office/officeart/2005/8/layout/vList3"/>
    <dgm:cxn modelId="{58DEE5BA-F2F0-40C2-92AA-FC261F7BD95D}" type="presParOf" srcId="{4176C927-770C-4931-8A00-FD34C1C2EAD8}" destId="{E5E67A8B-0D37-4E38-8D4E-3774E3C26C26}" srcOrd="0" destOrd="0" presId="urn:microsoft.com/office/officeart/2005/8/layout/vList3"/>
    <dgm:cxn modelId="{F5ABD469-E7A8-4B7A-ABF5-13452A94E71C}" type="presParOf" srcId="{4176C927-770C-4931-8A00-FD34C1C2EAD8}" destId="{3D51784C-1240-4E87-98D8-1F9FEBE40135}" srcOrd="1" destOrd="0" presId="urn:microsoft.com/office/officeart/2005/8/layout/vList3"/>
    <dgm:cxn modelId="{495B2147-A853-4308-8722-22C46F289934}" type="presParOf" srcId="{5B7C0C68-4C5A-4280-92AD-82F759B89D63}" destId="{F1320F9D-99C6-4727-9D04-730238ECDE19}" srcOrd="1" destOrd="0" presId="urn:microsoft.com/office/officeart/2005/8/layout/vList3"/>
    <dgm:cxn modelId="{615468E0-D114-47D4-8DE4-17130562984A}" type="presParOf" srcId="{5B7C0C68-4C5A-4280-92AD-82F759B89D63}" destId="{8C629844-5F56-48BF-9130-C8CE13335E0B}" srcOrd="2" destOrd="0" presId="urn:microsoft.com/office/officeart/2005/8/layout/vList3"/>
    <dgm:cxn modelId="{A9D50D05-0E25-4E9C-8BB9-BB52C6E800F0}" type="presParOf" srcId="{8C629844-5F56-48BF-9130-C8CE13335E0B}" destId="{57B68EB6-E8B8-4704-BE75-DB989AA568A6}" srcOrd="0" destOrd="0" presId="urn:microsoft.com/office/officeart/2005/8/layout/vList3"/>
    <dgm:cxn modelId="{F7A1F7A7-7171-4B5E-B6E0-CF955FB0BC49}" type="presParOf" srcId="{8C629844-5F56-48BF-9130-C8CE13335E0B}" destId="{6D048BF7-8CDE-40B5-AAFD-E27E6537EC91}" srcOrd="1" destOrd="0" presId="urn:microsoft.com/office/officeart/2005/8/layout/vList3"/>
    <dgm:cxn modelId="{AEB54C5E-640F-4D84-8EA5-D8CFB6AB1759}" type="presParOf" srcId="{5B7C0C68-4C5A-4280-92AD-82F759B89D63}" destId="{A41F7A13-B046-48FE-B849-6D3A66158511}" srcOrd="3" destOrd="0" presId="urn:microsoft.com/office/officeart/2005/8/layout/vList3"/>
    <dgm:cxn modelId="{5BEDDFC6-DE07-4EE8-B34A-C41CF3A78870}" type="presParOf" srcId="{5B7C0C68-4C5A-4280-92AD-82F759B89D63}" destId="{6A0AAAC5-93E4-45B7-824D-867009EC0E30}" srcOrd="4" destOrd="0" presId="urn:microsoft.com/office/officeart/2005/8/layout/vList3"/>
    <dgm:cxn modelId="{567EF00A-CF47-44F8-B9FF-B0CA986F2B82}" type="presParOf" srcId="{6A0AAAC5-93E4-45B7-824D-867009EC0E30}" destId="{CE62E95B-AAF6-4E6D-A111-FD605892BE0E}" srcOrd="0" destOrd="0" presId="urn:microsoft.com/office/officeart/2005/8/layout/vList3"/>
    <dgm:cxn modelId="{DC1C53E3-1049-4E5B-BF48-5EA421FF95AC}" type="presParOf" srcId="{6A0AAAC5-93E4-45B7-824D-867009EC0E30}" destId="{DD0F4A5A-A7B3-4F1C-8F9D-6676961D291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1AA601-F5E2-4371-8EE3-A6A0DEE05DCB}" type="doc">
      <dgm:prSet loTypeId="urn:microsoft.com/office/officeart/2005/8/layout/radial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A227541-FF1F-4EFD-8225-DE83FB8427DD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Khmer MEF2" panose="02000506000000020004" pitchFamily="2" charset="0"/>
              <a:cs typeface="Khmer MEF2" panose="02000506000000020004" pitchFamily="2" charset="0"/>
            </a:rPr>
            <a:t>Challenges</a:t>
          </a:r>
        </a:p>
      </dgm:t>
    </dgm:pt>
    <dgm:pt modelId="{D4C32B95-4B66-4576-A326-E6946C64E9CE}" type="parTrans" cxnId="{4C46F089-B245-423E-A31D-B81190A67547}">
      <dgm:prSet/>
      <dgm:spPr/>
      <dgm:t>
        <a:bodyPr/>
        <a:lstStyle/>
        <a:p>
          <a:endParaRPr lang="en-US"/>
        </a:p>
      </dgm:t>
    </dgm:pt>
    <dgm:pt modelId="{348B9EA7-BDD4-4E99-8C31-B8AE334E3834}" type="sibTrans" cxnId="{4C46F089-B245-423E-A31D-B81190A67547}">
      <dgm:prSet/>
      <dgm:spPr/>
      <dgm:t>
        <a:bodyPr/>
        <a:lstStyle/>
        <a:p>
          <a:endParaRPr lang="en-US"/>
        </a:p>
      </dgm:t>
    </dgm:pt>
    <dgm:pt modelId="{45C43A0F-FBFB-4E65-8E05-5AA1033A1D17}">
      <dgm:prSet phldrT="[Text]" custT="1"/>
      <dgm:spPr>
        <a:solidFill>
          <a:srgbClr val="0070C0"/>
        </a:solidFill>
      </dgm:spPr>
      <dgm:t>
        <a:bodyPr/>
        <a:lstStyle/>
        <a:p>
          <a:pPr algn="ctr"/>
          <a:r>
            <a:rPr lang="en-US" sz="2000" dirty="0">
              <a:solidFill>
                <a:schemeClr val="bg1"/>
              </a:solidFill>
              <a:latin typeface="Khmer MEF1" panose="02000506000000020004" pitchFamily="2" charset="0"/>
              <a:cs typeface="Khmer MEF1" panose="02000506000000020004" pitchFamily="2" charset="0"/>
            </a:rPr>
            <a:t>High cost of electricity, logistics and transport</a:t>
          </a:r>
        </a:p>
      </dgm:t>
    </dgm:pt>
    <dgm:pt modelId="{138ABC85-793D-4F13-8788-8722C2C05E64}" type="parTrans" cxnId="{AEAC878C-EB88-47A0-B1EC-ABE84E098EAF}">
      <dgm:prSet/>
      <dgm:spPr/>
      <dgm:t>
        <a:bodyPr/>
        <a:lstStyle/>
        <a:p>
          <a:endParaRPr lang="en-US"/>
        </a:p>
      </dgm:t>
    </dgm:pt>
    <dgm:pt modelId="{1852390C-B752-4618-9C73-279BD3A7FB82}" type="sibTrans" cxnId="{AEAC878C-EB88-47A0-B1EC-ABE84E098EAF}">
      <dgm:prSet/>
      <dgm:spPr/>
      <dgm:t>
        <a:bodyPr/>
        <a:lstStyle/>
        <a:p>
          <a:endParaRPr lang="en-US"/>
        </a:p>
      </dgm:t>
    </dgm:pt>
    <dgm:pt modelId="{D800F32A-12C2-499F-83EF-1DB619D4A954}">
      <dgm:prSet custT="1"/>
      <dgm:spPr>
        <a:solidFill>
          <a:srgbClr val="7030A0"/>
        </a:solidFill>
      </dgm:spPr>
      <dgm:t>
        <a:bodyPr anchor="ctr"/>
        <a:lstStyle/>
        <a:p>
          <a:pPr algn="ctr"/>
          <a:r>
            <a:rPr lang="en-US" sz="2000" dirty="0">
              <a:solidFill>
                <a:schemeClr val="bg1"/>
              </a:solidFill>
              <a:latin typeface="Khmer MEF1" panose="02000506000000020004" pitchFamily="2" charset="0"/>
              <a:cs typeface="Khmer MEF1" panose="02000506000000020004" pitchFamily="2" charset="0"/>
            </a:rPr>
            <a:t>Increasing minimum wage</a:t>
          </a:r>
        </a:p>
      </dgm:t>
    </dgm:pt>
    <dgm:pt modelId="{76DDADB5-73B8-4289-92B0-E361061F127A}" type="parTrans" cxnId="{96924118-888C-4D81-A12B-39405767FA19}">
      <dgm:prSet/>
      <dgm:spPr/>
      <dgm:t>
        <a:bodyPr/>
        <a:lstStyle/>
        <a:p>
          <a:endParaRPr lang="en-US"/>
        </a:p>
      </dgm:t>
    </dgm:pt>
    <dgm:pt modelId="{BDC29140-2E48-444D-BF5C-4B0A886216BD}" type="sibTrans" cxnId="{96924118-888C-4D81-A12B-39405767FA19}">
      <dgm:prSet/>
      <dgm:spPr/>
      <dgm:t>
        <a:bodyPr/>
        <a:lstStyle/>
        <a:p>
          <a:endParaRPr lang="en-US"/>
        </a:p>
      </dgm:t>
    </dgm:pt>
    <dgm:pt modelId="{B94B1658-523E-4BC0-B0B4-2228CA404247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en-US" sz="2000" dirty="0">
              <a:solidFill>
                <a:schemeClr val="bg1"/>
              </a:solidFill>
              <a:latin typeface="Khmer MEF1" panose="02000506000000020004" pitchFamily="2" charset="0"/>
              <a:cs typeface="Khmer MEF1" panose="02000506000000020004" pitchFamily="2" charset="0"/>
            </a:rPr>
            <a:t>High business cost and non-smoothly doing business procedure</a:t>
          </a:r>
        </a:p>
      </dgm:t>
    </dgm:pt>
    <dgm:pt modelId="{57940B61-013F-4FDD-ACC1-2AAABAFE5396}" type="parTrans" cxnId="{6F59A8E8-3B54-4994-81A0-B142EE980E70}">
      <dgm:prSet/>
      <dgm:spPr/>
      <dgm:t>
        <a:bodyPr/>
        <a:lstStyle/>
        <a:p>
          <a:endParaRPr lang="en-US"/>
        </a:p>
      </dgm:t>
    </dgm:pt>
    <dgm:pt modelId="{042BEAAE-0D03-4D5E-9AF3-61361394C603}" type="sibTrans" cxnId="{6F59A8E8-3B54-4994-81A0-B142EE980E70}">
      <dgm:prSet/>
      <dgm:spPr/>
      <dgm:t>
        <a:bodyPr/>
        <a:lstStyle/>
        <a:p>
          <a:endParaRPr lang="en-US"/>
        </a:p>
      </dgm:t>
    </dgm:pt>
    <dgm:pt modelId="{1010D995-59AE-41F4-9E8D-F07DF04DA9F6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en-US" sz="2000" dirty="0" smtClean="0">
              <a:solidFill>
                <a:schemeClr val="bg1"/>
              </a:solidFill>
              <a:latin typeface="Khmer MEF1" panose="02000506000000020004" pitchFamily="2" charset="0"/>
              <a:cs typeface="Khmer MEF1" panose="02000506000000020004" pitchFamily="2" charset="0"/>
            </a:rPr>
            <a:t>Low skill and productivity </a:t>
          </a:r>
          <a:endParaRPr lang="en-US" sz="2000" dirty="0">
            <a:solidFill>
              <a:schemeClr val="bg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FD470A8-A062-4611-BA27-978BA5BFD68F}" type="parTrans" cxnId="{918FBA97-33B5-44C4-B01C-8F63C7BB5A11}">
      <dgm:prSet/>
      <dgm:spPr/>
      <dgm:t>
        <a:bodyPr/>
        <a:lstStyle/>
        <a:p>
          <a:endParaRPr lang="en-US"/>
        </a:p>
      </dgm:t>
    </dgm:pt>
    <dgm:pt modelId="{10E7B023-1B09-4AE6-BCC6-DF217910D70D}" type="sibTrans" cxnId="{918FBA97-33B5-44C4-B01C-8F63C7BB5A11}">
      <dgm:prSet/>
      <dgm:spPr/>
      <dgm:t>
        <a:bodyPr/>
        <a:lstStyle/>
        <a:p>
          <a:endParaRPr lang="en-US"/>
        </a:p>
      </dgm:t>
    </dgm:pt>
    <dgm:pt modelId="{8391CEB8-4FE4-4CB5-8717-E30B77658CFA}" type="pres">
      <dgm:prSet presAssocID="{211AA601-F5E2-4371-8EE3-A6A0DEE05DC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7672EF-7B13-4181-BCEB-F1E57EFC3483}" type="pres">
      <dgm:prSet presAssocID="{0A227541-FF1F-4EFD-8225-DE83FB8427DD}" presName="centerShape" presStyleLbl="node0" presStyleIdx="0" presStyleCnt="1"/>
      <dgm:spPr/>
      <dgm:t>
        <a:bodyPr/>
        <a:lstStyle/>
        <a:p>
          <a:endParaRPr lang="en-US"/>
        </a:p>
      </dgm:t>
    </dgm:pt>
    <dgm:pt modelId="{3E228F26-27E6-4142-9719-7E3C9CFA562C}" type="pres">
      <dgm:prSet presAssocID="{138ABC85-793D-4F13-8788-8722C2C05E64}" presName="parTrans" presStyleLbl="bgSibTrans2D1" presStyleIdx="0" presStyleCnt="4" custLinFactNeighborX="4837" custLinFactNeighborY="-27938"/>
      <dgm:spPr/>
      <dgm:t>
        <a:bodyPr/>
        <a:lstStyle/>
        <a:p>
          <a:endParaRPr lang="en-US"/>
        </a:p>
      </dgm:t>
    </dgm:pt>
    <dgm:pt modelId="{DF498725-6AD5-406C-8297-CB97D82830C4}" type="pres">
      <dgm:prSet presAssocID="{45C43A0F-FBFB-4E65-8E05-5AA1033A1D17}" presName="node" presStyleLbl="node1" presStyleIdx="0" presStyleCnt="4" custScaleX="129826" custRadScaleRad="121539" custRadScaleInc="-331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F910E0-2547-4076-9843-D268DFB543F3}" type="pres">
      <dgm:prSet presAssocID="{76DDADB5-73B8-4289-92B0-E361061F127A}" presName="parTrans" presStyleLbl="bgSibTrans2D1" presStyleIdx="1" presStyleCnt="4" custAng="2539" custLinFactNeighborX="622" custLinFactNeighborY="31986"/>
      <dgm:spPr/>
      <dgm:t>
        <a:bodyPr/>
        <a:lstStyle/>
        <a:p>
          <a:endParaRPr lang="en-US"/>
        </a:p>
      </dgm:t>
    </dgm:pt>
    <dgm:pt modelId="{AC8238E2-93A6-4EB4-A2F1-458A5E283812}" type="pres">
      <dgm:prSet presAssocID="{D800F32A-12C2-499F-83EF-1DB619D4A954}" presName="node" presStyleLbl="node1" presStyleIdx="1" presStyleCnt="4" custScaleX="116098" custRadScaleRad="104928" custRadScaleInc="-132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A6E39-FC33-4DA6-AB31-87023BED96B3}" type="pres">
      <dgm:prSet presAssocID="{57940B61-013F-4FDD-ACC1-2AAABAFE5396}" presName="parTrans" presStyleLbl="bgSibTrans2D1" presStyleIdx="2" presStyleCnt="4" custAng="21188741" custScaleX="62513" custLinFactNeighborX="4186" custLinFactNeighborY="79273"/>
      <dgm:spPr/>
      <dgm:t>
        <a:bodyPr/>
        <a:lstStyle/>
        <a:p>
          <a:endParaRPr lang="en-US"/>
        </a:p>
      </dgm:t>
    </dgm:pt>
    <dgm:pt modelId="{CC0D6D93-B848-44B3-BD3B-BF5FBC3768B3}" type="pres">
      <dgm:prSet presAssocID="{B94B1658-523E-4BC0-B0B4-2228CA404247}" presName="node" presStyleLbl="node1" presStyleIdx="2" presStyleCnt="4" custScaleX="131734" custRadScaleRad="102164" custRadScaleInc="79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CA3D4-755C-4A5A-B5D1-CB8ECD1ABCF6}" type="pres">
      <dgm:prSet presAssocID="{BFD470A8-A062-4611-BA27-978BA5BFD68F}" presName="parTrans" presStyleLbl="bgSibTrans2D1" presStyleIdx="3" presStyleCnt="4" custAng="105762" custLinFactNeighborX="-3119" custLinFactNeighborY="21819"/>
      <dgm:spPr/>
      <dgm:t>
        <a:bodyPr/>
        <a:lstStyle/>
        <a:p>
          <a:endParaRPr lang="en-US"/>
        </a:p>
      </dgm:t>
    </dgm:pt>
    <dgm:pt modelId="{72201768-E98B-4CB9-B23F-9C5F364821AD}" type="pres">
      <dgm:prSet presAssocID="{1010D995-59AE-41F4-9E8D-F07DF04DA9F6}" presName="node" presStyleLbl="node1" presStyleIdx="3" presStyleCnt="4" custRadScaleRad="108848" custRadScaleInc="301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641B36-6040-40A9-85D1-F650E9D3A78F}" type="presOf" srcId="{76DDADB5-73B8-4289-92B0-E361061F127A}" destId="{07F910E0-2547-4076-9843-D268DFB543F3}" srcOrd="0" destOrd="0" presId="urn:microsoft.com/office/officeart/2005/8/layout/radial4"/>
    <dgm:cxn modelId="{32078781-2B67-4F26-9889-FB6E1ED323DA}" type="presOf" srcId="{BFD470A8-A062-4611-BA27-978BA5BFD68F}" destId="{BE9CA3D4-755C-4A5A-B5D1-CB8ECD1ABCF6}" srcOrd="0" destOrd="0" presId="urn:microsoft.com/office/officeart/2005/8/layout/radial4"/>
    <dgm:cxn modelId="{185385AF-188F-459B-8742-60509E7B64BA}" type="presOf" srcId="{45C43A0F-FBFB-4E65-8E05-5AA1033A1D17}" destId="{DF498725-6AD5-406C-8297-CB97D82830C4}" srcOrd="0" destOrd="0" presId="urn:microsoft.com/office/officeart/2005/8/layout/radial4"/>
    <dgm:cxn modelId="{918FBA97-33B5-44C4-B01C-8F63C7BB5A11}" srcId="{0A227541-FF1F-4EFD-8225-DE83FB8427DD}" destId="{1010D995-59AE-41F4-9E8D-F07DF04DA9F6}" srcOrd="3" destOrd="0" parTransId="{BFD470A8-A062-4611-BA27-978BA5BFD68F}" sibTransId="{10E7B023-1B09-4AE6-BCC6-DF217910D70D}"/>
    <dgm:cxn modelId="{6F59A8E8-3B54-4994-81A0-B142EE980E70}" srcId="{0A227541-FF1F-4EFD-8225-DE83FB8427DD}" destId="{B94B1658-523E-4BC0-B0B4-2228CA404247}" srcOrd="2" destOrd="0" parTransId="{57940B61-013F-4FDD-ACC1-2AAABAFE5396}" sibTransId="{042BEAAE-0D03-4D5E-9AF3-61361394C603}"/>
    <dgm:cxn modelId="{96924118-888C-4D81-A12B-39405767FA19}" srcId="{0A227541-FF1F-4EFD-8225-DE83FB8427DD}" destId="{D800F32A-12C2-499F-83EF-1DB619D4A954}" srcOrd="1" destOrd="0" parTransId="{76DDADB5-73B8-4289-92B0-E361061F127A}" sibTransId="{BDC29140-2E48-444D-BF5C-4B0A886216BD}"/>
    <dgm:cxn modelId="{C9BD93D5-3E1D-4761-BB76-584526FBA4E0}" type="presOf" srcId="{57940B61-013F-4FDD-ACC1-2AAABAFE5396}" destId="{5B9A6E39-FC33-4DA6-AB31-87023BED96B3}" srcOrd="0" destOrd="0" presId="urn:microsoft.com/office/officeart/2005/8/layout/radial4"/>
    <dgm:cxn modelId="{5D183148-F88F-4BC3-A0E7-ED90419D1CCB}" type="presOf" srcId="{D800F32A-12C2-499F-83EF-1DB619D4A954}" destId="{AC8238E2-93A6-4EB4-A2F1-458A5E283812}" srcOrd="0" destOrd="0" presId="urn:microsoft.com/office/officeart/2005/8/layout/radial4"/>
    <dgm:cxn modelId="{1CAEDDC9-F134-4F3D-89F5-9FF308814990}" type="presOf" srcId="{1010D995-59AE-41F4-9E8D-F07DF04DA9F6}" destId="{72201768-E98B-4CB9-B23F-9C5F364821AD}" srcOrd="0" destOrd="0" presId="urn:microsoft.com/office/officeart/2005/8/layout/radial4"/>
    <dgm:cxn modelId="{84548C9C-1E9E-443D-B65F-B368695E2A20}" type="presOf" srcId="{138ABC85-793D-4F13-8788-8722C2C05E64}" destId="{3E228F26-27E6-4142-9719-7E3C9CFA562C}" srcOrd="0" destOrd="0" presId="urn:microsoft.com/office/officeart/2005/8/layout/radial4"/>
    <dgm:cxn modelId="{4C46F089-B245-423E-A31D-B81190A67547}" srcId="{211AA601-F5E2-4371-8EE3-A6A0DEE05DCB}" destId="{0A227541-FF1F-4EFD-8225-DE83FB8427DD}" srcOrd="0" destOrd="0" parTransId="{D4C32B95-4B66-4576-A326-E6946C64E9CE}" sibTransId="{348B9EA7-BDD4-4E99-8C31-B8AE334E3834}"/>
    <dgm:cxn modelId="{AEAC878C-EB88-47A0-B1EC-ABE84E098EAF}" srcId="{0A227541-FF1F-4EFD-8225-DE83FB8427DD}" destId="{45C43A0F-FBFB-4E65-8E05-5AA1033A1D17}" srcOrd="0" destOrd="0" parTransId="{138ABC85-793D-4F13-8788-8722C2C05E64}" sibTransId="{1852390C-B752-4618-9C73-279BD3A7FB82}"/>
    <dgm:cxn modelId="{5A00FFE9-4964-403F-A876-CE509E32387A}" type="presOf" srcId="{211AA601-F5E2-4371-8EE3-A6A0DEE05DCB}" destId="{8391CEB8-4FE4-4CB5-8717-E30B77658CFA}" srcOrd="0" destOrd="0" presId="urn:microsoft.com/office/officeart/2005/8/layout/radial4"/>
    <dgm:cxn modelId="{A8569AB8-1085-42E6-B618-B392D3E7FF89}" type="presOf" srcId="{0A227541-FF1F-4EFD-8225-DE83FB8427DD}" destId="{BB7672EF-7B13-4181-BCEB-F1E57EFC3483}" srcOrd="0" destOrd="0" presId="urn:microsoft.com/office/officeart/2005/8/layout/radial4"/>
    <dgm:cxn modelId="{ECEB52A4-F32D-4760-9D5A-4FDB8AD59317}" type="presOf" srcId="{B94B1658-523E-4BC0-B0B4-2228CA404247}" destId="{CC0D6D93-B848-44B3-BD3B-BF5FBC3768B3}" srcOrd="0" destOrd="0" presId="urn:microsoft.com/office/officeart/2005/8/layout/radial4"/>
    <dgm:cxn modelId="{6788C129-06AE-4F70-9017-013DB5937FCE}" type="presParOf" srcId="{8391CEB8-4FE4-4CB5-8717-E30B77658CFA}" destId="{BB7672EF-7B13-4181-BCEB-F1E57EFC3483}" srcOrd="0" destOrd="0" presId="urn:microsoft.com/office/officeart/2005/8/layout/radial4"/>
    <dgm:cxn modelId="{B4D90A43-60B1-4370-AA74-42A0E91475CA}" type="presParOf" srcId="{8391CEB8-4FE4-4CB5-8717-E30B77658CFA}" destId="{3E228F26-27E6-4142-9719-7E3C9CFA562C}" srcOrd="1" destOrd="0" presId="urn:microsoft.com/office/officeart/2005/8/layout/radial4"/>
    <dgm:cxn modelId="{F4A69F6C-E999-45F5-AC73-2CB19CA7AEDD}" type="presParOf" srcId="{8391CEB8-4FE4-4CB5-8717-E30B77658CFA}" destId="{DF498725-6AD5-406C-8297-CB97D82830C4}" srcOrd="2" destOrd="0" presId="urn:microsoft.com/office/officeart/2005/8/layout/radial4"/>
    <dgm:cxn modelId="{4C6427FE-BA1C-497E-9B11-704D7275DE56}" type="presParOf" srcId="{8391CEB8-4FE4-4CB5-8717-E30B77658CFA}" destId="{07F910E0-2547-4076-9843-D268DFB543F3}" srcOrd="3" destOrd="0" presId="urn:microsoft.com/office/officeart/2005/8/layout/radial4"/>
    <dgm:cxn modelId="{14A52A2A-D83C-46B2-A9F6-E80473868F83}" type="presParOf" srcId="{8391CEB8-4FE4-4CB5-8717-E30B77658CFA}" destId="{AC8238E2-93A6-4EB4-A2F1-458A5E283812}" srcOrd="4" destOrd="0" presId="urn:microsoft.com/office/officeart/2005/8/layout/radial4"/>
    <dgm:cxn modelId="{0DF2E0EA-0615-4003-913F-54177D0C39AD}" type="presParOf" srcId="{8391CEB8-4FE4-4CB5-8717-E30B77658CFA}" destId="{5B9A6E39-FC33-4DA6-AB31-87023BED96B3}" srcOrd="5" destOrd="0" presId="urn:microsoft.com/office/officeart/2005/8/layout/radial4"/>
    <dgm:cxn modelId="{897F697A-B05D-48C0-9CA4-CE839DC25AD9}" type="presParOf" srcId="{8391CEB8-4FE4-4CB5-8717-E30B77658CFA}" destId="{CC0D6D93-B848-44B3-BD3B-BF5FBC3768B3}" srcOrd="6" destOrd="0" presId="urn:microsoft.com/office/officeart/2005/8/layout/radial4"/>
    <dgm:cxn modelId="{981DF863-3A29-40D0-BB6D-041B7EB26A7B}" type="presParOf" srcId="{8391CEB8-4FE4-4CB5-8717-E30B77658CFA}" destId="{BE9CA3D4-755C-4A5A-B5D1-CB8ECD1ABCF6}" srcOrd="7" destOrd="0" presId="urn:microsoft.com/office/officeart/2005/8/layout/radial4"/>
    <dgm:cxn modelId="{D118E603-7EFB-40BD-A63F-BBC97DBB026D}" type="presParOf" srcId="{8391CEB8-4FE4-4CB5-8717-E30B77658CFA}" destId="{72201768-E98B-4CB9-B23F-9C5F364821AD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1AA601-F5E2-4371-8EE3-A6A0DEE05DCB}" type="doc">
      <dgm:prSet loTypeId="urn:microsoft.com/office/officeart/2005/8/layout/hierarchy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A227541-FF1F-4EFD-8225-DE83FB8427DD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  <a:latin typeface="Khmer MEF2" panose="02000506000000020004" pitchFamily="2" charset="0"/>
              <a:cs typeface="Khmer MEF2" panose="02000506000000020004" pitchFamily="2" charset="0"/>
            </a:rPr>
            <a:t>Prioritized </a:t>
          </a:r>
          <a:r>
            <a:rPr lang="en-US" dirty="0">
              <a:solidFill>
                <a:schemeClr val="tx1"/>
              </a:solidFill>
              <a:effectLst/>
              <a:latin typeface="Khmer MEF2" panose="02000506000000020004" pitchFamily="2" charset="0"/>
              <a:cs typeface="Khmer MEF2" panose="02000506000000020004" pitchFamily="2" charset="0"/>
            </a:rPr>
            <a:t>Agenda</a:t>
          </a:r>
          <a:endParaRPr lang="en-US" dirty="0">
            <a:solidFill>
              <a:schemeClr val="tx1"/>
            </a:solidFill>
            <a:latin typeface="Khmer MEF2" panose="02000506000000020004" pitchFamily="2" charset="0"/>
            <a:cs typeface="Khmer MEF2" panose="02000506000000020004" pitchFamily="2" charset="0"/>
          </a:endParaRPr>
        </a:p>
      </dgm:t>
    </dgm:pt>
    <dgm:pt modelId="{D4C32B95-4B66-4576-A326-E6946C64E9CE}" type="parTrans" cxnId="{4C46F089-B245-423E-A31D-B81190A67547}">
      <dgm:prSet/>
      <dgm:spPr/>
      <dgm:t>
        <a:bodyPr/>
        <a:lstStyle/>
        <a:p>
          <a:endParaRPr lang="en-US"/>
        </a:p>
      </dgm:t>
    </dgm:pt>
    <dgm:pt modelId="{348B9EA7-BDD4-4E99-8C31-B8AE334E3834}" type="sibTrans" cxnId="{4C46F089-B245-423E-A31D-B81190A67547}">
      <dgm:prSet/>
      <dgm:spPr/>
      <dgm:t>
        <a:bodyPr/>
        <a:lstStyle/>
        <a:p>
          <a:endParaRPr lang="en-US"/>
        </a:p>
      </dgm:t>
    </dgm:pt>
    <dgm:pt modelId="{EF3A3E26-AE70-4F8B-AA77-D3747EDEC7B1}" type="pres">
      <dgm:prSet presAssocID="{211AA601-F5E2-4371-8EE3-A6A0DEE05DC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9600973-6FDF-4AB8-8CE9-82D7D7E6B665}" type="pres">
      <dgm:prSet presAssocID="{0A227541-FF1F-4EFD-8225-DE83FB8427DD}" presName="vertOne" presStyleCnt="0"/>
      <dgm:spPr/>
    </dgm:pt>
    <dgm:pt modelId="{CE2E11BE-A3C6-43C3-A4D8-4BA1F5D3D948}" type="pres">
      <dgm:prSet presAssocID="{0A227541-FF1F-4EFD-8225-DE83FB8427DD}" presName="txOne" presStyleLbl="node0" presStyleIdx="0" presStyleCnt="1" custScaleY="22531" custLinFactY="-15208" custLinFactNeighborX="40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E7086AE-541F-4686-8DA5-A8F57FB3FB36}" type="pres">
      <dgm:prSet presAssocID="{0A227541-FF1F-4EFD-8225-DE83FB8427DD}" presName="horzOne" presStyleCnt="0"/>
      <dgm:spPr/>
    </dgm:pt>
  </dgm:ptLst>
  <dgm:cxnLst>
    <dgm:cxn modelId="{31D8515E-5094-4B2E-8E13-7DF2D00E9D12}" type="presOf" srcId="{211AA601-F5E2-4371-8EE3-A6A0DEE05DCB}" destId="{EF3A3E26-AE70-4F8B-AA77-D3747EDEC7B1}" srcOrd="0" destOrd="0" presId="urn:microsoft.com/office/officeart/2005/8/layout/hierarchy4"/>
    <dgm:cxn modelId="{4C46F089-B245-423E-A31D-B81190A67547}" srcId="{211AA601-F5E2-4371-8EE3-A6A0DEE05DCB}" destId="{0A227541-FF1F-4EFD-8225-DE83FB8427DD}" srcOrd="0" destOrd="0" parTransId="{D4C32B95-4B66-4576-A326-E6946C64E9CE}" sibTransId="{348B9EA7-BDD4-4E99-8C31-B8AE334E3834}"/>
    <dgm:cxn modelId="{67FA0A23-B103-49E9-B7A5-E12D156C4E3C}" type="presOf" srcId="{0A227541-FF1F-4EFD-8225-DE83FB8427DD}" destId="{CE2E11BE-A3C6-43C3-A4D8-4BA1F5D3D948}" srcOrd="0" destOrd="0" presId="urn:microsoft.com/office/officeart/2005/8/layout/hierarchy4"/>
    <dgm:cxn modelId="{AF67958D-3E1E-44B7-90D8-75414C7B564E}" type="presParOf" srcId="{EF3A3E26-AE70-4F8B-AA77-D3747EDEC7B1}" destId="{E9600973-6FDF-4AB8-8CE9-82D7D7E6B665}" srcOrd="0" destOrd="0" presId="urn:microsoft.com/office/officeart/2005/8/layout/hierarchy4"/>
    <dgm:cxn modelId="{70F676D1-6FB4-4E4F-BE5E-060005612F78}" type="presParOf" srcId="{E9600973-6FDF-4AB8-8CE9-82D7D7E6B665}" destId="{CE2E11BE-A3C6-43C3-A4D8-4BA1F5D3D948}" srcOrd="0" destOrd="0" presId="urn:microsoft.com/office/officeart/2005/8/layout/hierarchy4"/>
    <dgm:cxn modelId="{5D8ACC93-B9E4-48EB-9D2A-C4972910F3FB}" type="presParOf" srcId="{E9600973-6FDF-4AB8-8CE9-82D7D7E6B665}" destId="{7E7086AE-541F-4686-8DA5-A8F57FB3FB3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4D961C-852E-4D2E-8E35-F9D30A41DD36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69F048B-A217-4B8F-9DFA-26FB7EF854CD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800" b="1" dirty="0" smtClean="0">
              <a:solidFill>
                <a:schemeClr val="tx1"/>
              </a:solidFill>
            </a:rPr>
            <a:t>Approved by Parliament</a:t>
          </a:r>
          <a:endParaRPr lang="en-US" sz="1800" b="1" dirty="0">
            <a:solidFill>
              <a:schemeClr val="tx1"/>
            </a:solidFill>
          </a:endParaRPr>
        </a:p>
      </dgm:t>
    </dgm:pt>
    <dgm:pt modelId="{2E4EA076-3DCE-4C23-8752-3BD0D7ABE6FD}" type="parTrans" cxnId="{1B2FBDB7-7BED-4D66-9264-87E98DED15C5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51500B82-6D8F-44FA-BA9A-80095C24D64D}" type="sibTrans" cxnId="{1B2FBDB7-7BED-4D66-9264-87E98DED15C5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AAB10463-CD6E-4042-B7D1-0494D3996FAA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>
            <a:tabLst/>
          </a:pPr>
          <a:r>
            <a:rPr lang="en-US" sz="1800" dirty="0" smtClean="0">
              <a:solidFill>
                <a:schemeClr val="tx1"/>
              </a:solidFill>
            </a:rPr>
            <a:t>Law on Concession (2007)</a:t>
          </a:r>
          <a:endParaRPr lang="en-US" sz="1800" dirty="0">
            <a:solidFill>
              <a:schemeClr val="tx1"/>
            </a:solidFill>
          </a:endParaRPr>
        </a:p>
      </dgm:t>
    </dgm:pt>
    <dgm:pt modelId="{CE4F7AC8-D171-491E-AEDB-DEA51B23EA03}" type="parTrans" cxnId="{5EE36FAB-8756-4B27-9BED-63D8BE0AF998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EB07544A-B5AE-4555-B4D0-4742DB720849}" type="sibTrans" cxnId="{5EE36FAB-8756-4B27-9BED-63D8BE0AF998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C67F1717-0CD3-446C-AA71-BAF1711F1478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800" b="1" dirty="0" smtClean="0">
              <a:solidFill>
                <a:schemeClr val="tx1"/>
              </a:solidFill>
            </a:rPr>
            <a:t>Approved by Prime Minister</a:t>
          </a:r>
          <a:endParaRPr lang="en-US" sz="1800" b="1" dirty="0">
            <a:solidFill>
              <a:schemeClr val="tx1"/>
            </a:solidFill>
          </a:endParaRPr>
        </a:p>
      </dgm:t>
    </dgm:pt>
    <dgm:pt modelId="{CF0B3F51-4CE9-4485-AE6F-33E5F89DFF8E}" type="parTrans" cxnId="{1A16617E-75E5-417E-B831-F98B4C6A82FC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E5E157F3-A66D-45D2-A56B-4C79EC07EC22}" type="sibTrans" cxnId="{1A16617E-75E5-417E-B831-F98B4C6A82FC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5778D23B-581C-4D01-9BF7-B2EC5622A3B7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800" spc="0" baseline="0" dirty="0" smtClean="0">
              <a:solidFill>
                <a:schemeClr val="tx1"/>
              </a:solidFill>
            </a:rPr>
            <a:t>Policy Paper on PPPs for Public Investment Project Management 2016-2020  (June 22, 2016)</a:t>
          </a:r>
          <a:endParaRPr lang="en-US" sz="1800" spc="0" baseline="0" dirty="0">
            <a:solidFill>
              <a:schemeClr val="tx1"/>
            </a:solidFill>
          </a:endParaRPr>
        </a:p>
      </dgm:t>
    </dgm:pt>
    <dgm:pt modelId="{2B6029CD-C378-4785-88C6-468BEDFDB7FE}" type="parTrans" cxnId="{88AFFF83-39B3-4580-8FD4-0437A70B3DA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B16E31C3-91ED-422B-8E72-1E62642D28A2}" type="sibTrans" cxnId="{88AFFF83-39B3-4580-8FD4-0437A70B3DA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ABA42D57-8BC0-46A7-BDAE-B04F7B29EFBD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 rIns="0"/>
        <a:lstStyle/>
        <a:p>
          <a:pPr algn="l"/>
          <a:r>
            <a:rPr lang="en-US" sz="1800" b="1" dirty="0" smtClean="0">
              <a:solidFill>
                <a:schemeClr val="tx1"/>
              </a:solidFill>
            </a:rPr>
            <a:t>Approved by Minister of Economy and Finance</a:t>
          </a:r>
          <a:endParaRPr lang="en-US" sz="1800" b="1" dirty="0">
            <a:solidFill>
              <a:schemeClr val="tx1"/>
            </a:solidFill>
          </a:endParaRPr>
        </a:p>
      </dgm:t>
    </dgm:pt>
    <dgm:pt modelId="{6A9FDA5A-4822-4978-ABE6-445CEBFDC190}" type="parTrans" cxnId="{B1C21FDA-EF09-4960-87DA-07442E6DC4A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62D5B1C4-B1F6-4DF1-A204-93472C50A488}" type="sibTrans" cxnId="{B1C21FDA-EF09-4960-87DA-07442E6DC4A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BA8F833D-765A-45DE-8C1B-929653DD9267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 rIns="0"/>
        <a:lstStyle/>
        <a:p>
          <a:pPr algn="l"/>
          <a:r>
            <a:rPr lang="en-US" sz="1800" dirty="0" smtClean="0">
              <a:solidFill>
                <a:schemeClr val="tx1"/>
              </a:solidFill>
            </a:rPr>
            <a:t>Ministerial Decision on </a:t>
          </a:r>
          <a:r>
            <a:rPr lang="en-US" sz="1800" b="0" dirty="0" smtClean="0">
              <a:solidFill>
                <a:schemeClr val="tx1"/>
              </a:solidFill>
            </a:rPr>
            <a:t>Establishment of the Inter-ministerial Committee for steering the Implementation of Policy on PPPs (September 12, 2016)</a:t>
          </a:r>
          <a:endParaRPr lang="en-US" sz="1800" dirty="0">
            <a:solidFill>
              <a:schemeClr val="tx1"/>
            </a:solidFill>
          </a:endParaRPr>
        </a:p>
      </dgm:t>
    </dgm:pt>
    <dgm:pt modelId="{9AEB8CFA-A303-415F-A179-A4B1CEDA26CA}" type="parTrans" cxnId="{23BC268C-440C-428D-A17F-684CFD5492C8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79586C7D-D638-48CD-B8EE-ABA1787050F4}" type="sibTrans" cxnId="{23BC268C-440C-428D-A17F-684CFD5492C8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698A6592-8C90-40B7-A995-224A4BFFCBC0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800" dirty="0" smtClean="0">
              <a:solidFill>
                <a:schemeClr val="tx1"/>
              </a:solidFill>
            </a:rPr>
            <a:t>Law on Public Finance System</a:t>
          </a:r>
          <a:endParaRPr lang="en-US" sz="1800" dirty="0">
            <a:solidFill>
              <a:schemeClr val="tx1"/>
            </a:solidFill>
          </a:endParaRPr>
        </a:p>
      </dgm:t>
    </dgm:pt>
    <dgm:pt modelId="{58D4023E-70D6-44B4-A88D-537E5359B555}" type="parTrans" cxnId="{269A2B77-96D6-4453-81EA-41CC84433C58}">
      <dgm:prSet/>
      <dgm:spPr/>
      <dgm:t>
        <a:bodyPr/>
        <a:lstStyle/>
        <a:p>
          <a:endParaRPr lang="en-US"/>
        </a:p>
      </dgm:t>
    </dgm:pt>
    <dgm:pt modelId="{BCC59808-A04E-4264-A547-9C99071253D2}" type="sibTrans" cxnId="{269A2B77-96D6-4453-81EA-41CC84433C58}">
      <dgm:prSet/>
      <dgm:spPr/>
      <dgm:t>
        <a:bodyPr/>
        <a:lstStyle/>
        <a:p>
          <a:endParaRPr lang="en-US"/>
        </a:p>
      </dgm:t>
    </dgm:pt>
    <dgm:pt modelId="{DE87900E-AD37-41A7-8B9B-3A0CE70E18C7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800" spc="0" baseline="0" dirty="0" smtClean="0">
              <a:solidFill>
                <a:schemeClr val="tx1"/>
              </a:solidFill>
            </a:rPr>
            <a:t>PDM Strategy 2015-2018 (August 17, 2015)</a:t>
          </a:r>
          <a:endParaRPr lang="en-US" sz="1800" spc="0" baseline="0" dirty="0">
            <a:solidFill>
              <a:schemeClr val="tx1"/>
            </a:solidFill>
          </a:endParaRPr>
        </a:p>
      </dgm:t>
    </dgm:pt>
    <dgm:pt modelId="{B0268E2E-BD4F-48C1-A6E6-3AF6104505E1}" type="parTrans" cxnId="{B0F742BB-3AB4-4608-8B61-5C313F6A028C}">
      <dgm:prSet/>
      <dgm:spPr/>
      <dgm:t>
        <a:bodyPr/>
        <a:lstStyle/>
        <a:p>
          <a:endParaRPr lang="en-US"/>
        </a:p>
      </dgm:t>
    </dgm:pt>
    <dgm:pt modelId="{75FCC3BC-1626-4EE6-880A-0AB27D3F4F84}" type="sibTrans" cxnId="{B0F742BB-3AB4-4608-8B61-5C313F6A028C}">
      <dgm:prSet/>
      <dgm:spPr/>
      <dgm:t>
        <a:bodyPr/>
        <a:lstStyle/>
        <a:p>
          <a:endParaRPr lang="en-US"/>
        </a:p>
      </dgm:t>
    </dgm:pt>
    <dgm:pt modelId="{B4EDAAB0-AB58-48D0-9C52-7B9C6A4601B3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1800" spc="0" baseline="0" dirty="0" smtClean="0">
              <a:solidFill>
                <a:schemeClr val="tx1"/>
              </a:solidFill>
            </a:rPr>
            <a:t>Sub-decree on PDM (23 June, 2011)</a:t>
          </a:r>
          <a:endParaRPr lang="en-US" sz="1800" spc="0" baseline="0" dirty="0">
            <a:solidFill>
              <a:schemeClr val="tx1"/>
            </a:solidFill>
          </a:endParaRPr>
        </a:p>
      </dgm:t>
    </dgm:pt>
    <dgm:pt modelId="{8CDB2716-7923-4EB6-9FAE-5D70307BA1F6}" type="parTrans" cxnId="{9D72A442-D268-4D98-B5A1-2E3C59376B5A}">
      <dgm:prSet/>
      <dgm:spPr/>
      <dgm:t>
        <a:bodyPr/>
        <a:lstStyle/>
        <a:p>
          <a:endParaRPr lang="en-US"/>
        </a:p>
      </dgm:t>
    </dgm:pt>
    <dgm:pt modelId="{F2AF4243-CE05-4393-AAE6-635D1C2D7D3B}" type="sibTrans" cxnId="{9D72A442-D268-4D98-B5A1-2E3C59376B5A}">
      <dgm:prSet/>
      <dgm:spPr/>
      <dgm:t>
        <a:bodyPr/>
        <a:lstStyle/>
        <a:p>
          <a:endParaRPr lang="en-US"/>
        </a:p>
      </dgm:t>
    </dgm:pt>
    <dgm:pt modelId="{203FBD9D-CE3A-41EE-8B72-11EA55913B99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>
            <a:tabLst/>
          </a:pPr>
          <a:r>
            <a:rPr lang="en-US" sz="1800" dirty="0" smtClean="0">
              <a:solidFill>
                <a:schemeClr val="tx1"/>
              </a:solidFill>
            </a:rPr>
            <a:t>Law on Investment</a:t>
          </a:r>
          <a:endParaRPr lang="en-US" sz="1800" dirty="0">
            <a:solidFill>
              <a:schemeClr val="tx1"/>
            </a:solidFill>
          </a:endParaRPr>
        </a:p>
      </dgm:t>
    </dgm:pt>
    <dgm:pt modelId="{396C58C4-2383-4DC0-832A-21F5E04EA4B8}" type="parTrans" cxnId="{C0C3540A-FC76-466C-B143-7D7802071C25}">
      <dgm:prSet/>
      <dgm:spPr/>
      <dgm:t>
        <a:bodyPr/>
        <a:lstStyle/>
        <a:p>
          <a:endParaRPr lang="en-US"/>
        </a:p>
      </dgm:t>
    </dgm:pt>
    <dgm:pt modelId="{3CC2B09F-3077-4027-9DA1-E4BDB4FC6D90}" type="sibTrans" cxnId="{C0C3540A-FC76-466C-B143-7D7802071C25}">
      <dgm:prSet/>
      <dgm:spPr/>
      <dgm:t>
        <a:bodyPr/>
        <a:lstStyle/>
        <a:p>
          <a:endParaRPr lang="en-US"/>
        </a:p>
      </dgm:t>
    </dgm:pt>
    <dgm:pt modelId="{86B3F516-E040-4C36-828B-CDD82188E066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 rIns="0"/>
        <a:lstStyle/>
        <a:p>
          <a:pPr algn="l"/>
          <a:r>
            <a:rPr lang="en-US" sz="1800" dirty="0" err="1" smtClean="0">
              <a:solidFill>
                <a:schemeClr val="tx1"/>
              </a:solidFill>
            </a:rPr>
            <a:t>Prakas</a:t>
          </a:r>
          <a:r>
            <a:rPr lang="en-US" sz="1800" dirty="0" smtClean="0">
              <a:solidFill>
                <a:schemeClr val="tx1"/>
              </a:solidFill>
            </a:rPr>
            <a:t> on Established of Central PPP Unit (December 22, 2017) </a:t>
          </a:r>
          <a:endParaRPr lang="en-US" sz="1800" dirty="0">
            <a:solidFill>
              <a:schemeClr val="tx1"/>
            </a:solidFill>
          </a:endParaRPr>
        </a:p>
      </dgm:t>
    </dgm:pt>
    <dgm:pt modelId="{FF2709F4-DB32-4BF6-B4CA-DDA15046B8B6}" type="parTrans" cxnId="{48FE7B32-C9DE-4376-87DB-E52A038F2977}">
      <dgm:prSet/>
      <dgm:spPr/>
      <dgm:t>
        <a:bodyPr/>
        <a:lstStyle/>
        <a:p>
          <a:endParaRPr lang="en-US"/>
        </a:p>
      </dgm:t>
    </dgm:pt>
    <dgm:pt modelId="{F3E4A321-C295-4649-AD1C-5EF017111038}" type="sibTrans" cxnId="{48FE7B32-C9DE-4376-87DB-E52A038F2977}">
      <dgm:prSet/>
      <dgm:spPr/>
      <dgm:t>
        <a:bodyPr/>
        <a:lstStyle/>
        <a:p>
          <a:endParaRPr lang="en-US"/>
        </a:p>
      </dgm:t>
    </dgm:pt>
    <dgm:pt modelId="{EC341419-4EDF-40F2-A675-07FB4A901B5C}" type="pres">
      <dgm:prSet presAssocID="{414D961C-852E-4D2E-8E35-F9D30A41DD3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154747-AC01-473F-B723-FC0F17007944}" type="pres">
      <dgm:prSet presAssocID="{414D961C-852E-4D2E-8E35-F9D30A41DD36}" presName="dummyMaxCanvas" presStyleCnt="0">
        <dgm:presLayoutVars/>
      </dgm:prSet>
      <dgm:spPr/>
      <dgm:t>
        <a:bodyPr/>
        <a:lstStyle/>
        <a:p>
          <a:endParaRPr lang="en-US"/>
        </a:p>
      </dgm:t>
    </dgm:pt>
    <dgm:pt modelId="{914FCFDC-FB5D-4AC3-955C-7A8507BD238C}" type="pres">
      <dgm:prSet presAssocID="{414D961C-852E-4D2E-8E35-F9D30A41DD36}" presName="ThreeNodes_1" presStyleLbl="node1" presStyleIdx="0" presStyleCnt="3" custScaleX="117647" custScaleY="113036" custLinFactNeighborX="1142" custLinFactNeighborY="-11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CB4224-E58A-43D6-8C0F-01761681CBCB}" type="pres">
      <dgm:prSet presAssocID="{414D961C-852E-4D2E-8E35-F9D30A41DD36}" presName="ThreeNodes_2" presStyleLbl="node1" presStyleIdx="1" presStyleCnt="3" custScaleX="101167" custScaleY="111343" custLinFactNeighborX="-109" custLinFactNeighborY="-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41C093-308A-4D3F-8EB8-A6A3B72F34A3}" type="pres">
      <dgm:prSet presAssocID="{414D961C-852E-4D2E-8E35-F9D30A41DD36}" presName="ThreeNodes_3" presStyleLbl="node1" presStyleIdx="2" presStyleCnt="3" custScaleX="115676" custScaleY="116979" custLinFactNeighborX="-716" custLinFactNeighborY="-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7D066A-8E65-4CDE-87A9-D8ABC6697538}" type="pres">
      <dgm:prSet presAssocID="{414D961C-852E-4D2E-8E35-F9D30A41DD36}" presName="ThreeConn_1-2" presStyleLbl="fgAccFollowNode1" presStyleIdx="0" presStyleCnt="2" custLinFactNeighborX="3744" custLinFactNeighborY="-57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B748F5-7AB7-45EA-98C5-71213E23EAB6}" type="pres">
      <dgm:prSet presAssocID="{414D961C-852E-4D2E-8E35-F9D30A41DD36}" presName="ThreeConn_2-3" presStyleLbl="fgAccFollowNode1" presStyleIdx="1" presStyleCnt="2" custLinFactNeighborX="80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49B279-23A3-4985-937E-370D3BB07960}" type="pres">
      <dgm:prSet presAssocID="{414D961C-852E-4D2E-8E35-F9D30A41DD36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27DA7F-742C-4A08-BEE9-2A9AD96C197B}" type="pres">
      <dgm:prSet presAssocID="{414D961C-852E-4D2E-8E35-F9D30A41DD36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FA89F6-30E4-4E95-9DC0-88AB09FF31C1}" type="pres">
      <dgm:prSet presAssocID="{414D961C-852E-4D2E-8E35-F9D30A41DD36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F445AD-8F34-49B4-BFF3-431F8DC93C23}" type="presOf" srcId="{AAB10463-CD6E-4042-B7D1-0494D3996FAA}" destId="{914FCFDC-FB5D-4AC3-955C-7A8507BD238C}" srcOrd="0" destOrd="1" presId="urn:microsoft.com/office/officeart/2005/8/layout/vProcess5"/>
    <dgm:cxn modelId="{EEC67D1F-D66E-41B0-82A5-89C0E50BF017}" type="presOf" srcId="{203FBD9D-CE3A-41EE-8B72-11EA55913B99}" destId="{914FCFDC-FB5D-4AC3-955C-7A8507BD238C}" srcOrd="0" destOrd="2" presId="urn:microsoft.com/office/officeart/2005/8/layout/vProcess5"/>
    <dgm:cxn modelId="{17C2C1B1-1457-42CC-84F4-F25EB9670E7E}" type="presOf" srcId="{E5E157F3-A66D-45D2-A56B-4C79EC07EC22}" destId="{97B748F5-7AB7-45EA-98C5-71213E23EAB6}" srcOrd="0" destOrd="0" presId="urn:microsoft.com/office/officeart/2005/8/layout/vProcess5"/>
    <dgm:cxn modelId="{C306ED65-BD5B-4121-A5BD-E8E43591903B}" type="presOf" srcId="{414D961C-852E-4D2E-8E35-F9D30A41DD36}" destId="{EC341419-4EDF-40F2-A675-07FB4A901B5C}" srcOrd="0" destOrd="0" presId="urn:microsoft.com/office/officeart/2005/8/layout/vProcess5"/>
    <dgm:cxn modelId="{48FE7B32-C9DE-4376-87DB-E52A038F2977}" srcId="{ABA42D57-8BC0-46A7-BDAE-B04F7B29EFBD}" destId="{86B3F516-E040-4C36-828B-CDD82188E066}" srcOrd="1" destOrd="0" parTransId="{FF2709F4-DB32-4BF6-B4CA-DDA15046B8B6}" sibTransId="{F3E4A321-C295-4649-AD1C-5EF017111038}"/>
    <dgm:cxn modelId="{9A889B38-9C89-41AA-BABC-85A92D4053F0}" type="presOf" srcId="{B4EDAAB0-AB58-48D0-9C52-7B9C6A4601B3}" destId="{2CCB4224-E58A-43D6-8C0F-01761681CBCB}" srcOrd="0" destOrd="3" presId="urn:microsoft.com/office/officeart/2005/8/layout/vProcess5"/>
    <dgm:cxn modelId="{0FE0C053-582D-4449-8CB5-CA011BB02AA5}" type="presOf" srcId="{DE87900E-AD37-41A7-8B9B-3A0CE70E18C7}" destId="{2CCB4224-E58A-43D6-8C0F-01761681CBCB}" srcOrd="0" destOrd="2" presId="urn:microsoft.com/office/officeart/2005/8/layout/vProcess5"/>
    <dgm:cxn modelId="{57314AE4-ACB1-42E9-81F6-5E0469AB241B}" type="presOf" srcId="{BA8F833D-765A-45DE-8C1B-929653DD9267}" destId="{03FA89F6-30E4-4E95-9DC0-88AB09FF31C1}" srcOrd="1" destOrd="1" presId="urn:microsoft.com/office/officeart/2005/8/layout/vProcess5"/>
    <dgm:cxn modelId="{C9033748-88E7-4C28-8B54-94D02400A4E1}" type="presOf" srcId="{5778D23B-581C-4D01-9BF7-B2EC5622A3B7}" destId="{6F27DA7F-742C-4A08-BEE9-2A9AD96C197B}" srcOrd="1" destOrd="1" presId="urn:microsoft.com/office/officeart/2005/8/layout/vProcess5"/>
    <dgm:cxn modelId="{0E1C1CF0-492B-4E70-BF00-C88CD9DB76B4}" type="presOf" srcId="{DE87900E-AD37-41A7-8B9B-3A0CE70E18C7}" destId="{6F27DA7F-742C-4A08-BEE9-2A9AD96C197B}" srcOrd="1" destOrd="2" presId="urn:microsoft.com/office/officeart/2005/8/layout/vProcess5"/>
    <dgm:cxn modelId="{64346382-D365-4878-98A1-02C5DB45DFD2}" type="presOf" srcId="{C67F1717-0CD3-446C-AA71-BAF1711F1478}" destId="{6F27DA7F-742C-4A08-BEE9-2A9AD96C197B}" srcOrd="1" destOrd="0" presId="urn:microsoft.com/office/officeart/2005/8/layout/vProcess5"/>
    <dgm:cxn modelId="{B1C21FDA-EF09-4960-87DA-07442E6DC4AD}" srcId="{414D961C-852E-4D2E-8E35-F9D30A41DD36}" destId="{ABA42D57-8BC0-46A7-BDAE-B04F7B29EFBD}" srcOrd="2" destOrd="0" parTransId="{6A9FDA5A-4822-4978-ABE6-445CEBFDC190}" sibTransId="{62D5B1C4-B1F6-4DF1-A204-93472C50A488}"/>
    <dgm:cxn modelId="{C0C3540A-FC76-466C-B143-7D7802071C25}" srcId="{769F048B-A217-4B8F-9DFA-26FB7EF854CD}" destId="{203FBD9D-CE3A-41EE-8B72-11EA55913B99}" srcOrd="1" destOrd="0" parTransId="{396C58C4-2383-4DC0-832A-21F5E04EA4B8}" sibTransId="{3CC2B09F-3077-4027-9DA1-E4BDB4FC6D90}"/>
    <dgm:cxn modelId="{72C8ABC8-0F8E-4EEB-9A44-680E5E55CF46}" type="presOf" srcId="{86B3F516-E040-4C36-828B-CDD82188E066}" destId="{03FA89F6-30E4-4E95-9DC0-88AB09FF31C1}" srcOrd="1" destOrd="2" presId="urn:microsoft.com/office/officeart/2005/8/layout/vProcess5"/>
    <dgm:cxn modelId="{9D72A442-D268-4D98-B5A1-2E3C59376B5A}" srcId="{C67F1717-0CD3-446C-AA71-BAF1711F1478}" destId="{B4EDAAB0-AB58-48D0-9C52-7B9C6A4601B3}" srcOrd="2" destOrd="0" parTransId="{8CDB2716-7923-4EB6-9FAE-5D70307BA1F6}" sibTransId="{F2AF4243-CE05-4393-AAE6-635D1C2D7D3B}"/>
    <dgm:cxn modelId="{5611D139-C3B3-4608-BFFE-6B3323AFDC30}" type="presOf" srcId="{86B3F516-E040-4C36-828B-CDD82188E066}" destId="{C741C093-308A-4D3F-8EB8-A6A3B72F34A3}" srcOrd="0" destOrd="2" presId="urn:microsoft.com/office/officeart/2005/8/layout/vProcess5"/>
    <dgm:cxn modelId="{30F5B458-BD6A-400E-BFBA-C1F2AAFAB803}" type="presOf" srcId="{B4EDAAB0-AB58-48D0-9C52-7B9C6A4601B3}" destId="{6F27DA7F-742C-4A08-BEE9-2A9AD96C197B}" srcOrd="1" destOrd="3" presId="urn:microsoft.com/office/officeart/2005/8/layout/vProcess5"/>
    <dgm:cxn modelId="{5EE36FAB-8756-4B27-9BED-63D8BE0AF998}" srcId="{769F048B-A217-4B8F-9DFA-26FB7EF854CD}" destId="{AAB10463-CD6E-4042-B7D1-0494D3996FAA}" srcOrd="0" destOrd="0" parTransId="{CE4F7AC8-D171-491E-AEDB-DEA51B23EA03}" sibTransId="{EB07544A-B5AE-4555-B4D0-4742DB720849}"/>
    <dgm:cxn modelId="{E06FAEF7-CC70-442E-80E8-AE472DC48D67}" type="presOf" srcId="{51500B82-6D8F-44FA-BA9A-80095C24D64D}" destId="{D27D066A-8E65-4CDE-87A9-D8ABC6697538}" srcOrd="0" destOrd="0" presId="urn:microsoft.com/office/officeart/2005/8/layout/vProcess5"/>
    <dgm:cxn modelId="{88AFFF83-39B3-4580-8FD4-0437A70B3DA9}" srcId="{C67F1717-0CD3-446C-AA71-BAF1711F1478}" destId="{5778D23B-581C-4D01-9BF7-B2EC5622A3B7}" srcOrd="0" destOrd="0" parTransId="{2B6029CD-C378-4785-88C6-468BEDFDB7FE}" sibTransId="{B16E31C3-91ED-422B-8E72-1E62642D28A2}"/>
    <dgm:cxn modelId="{8C514FB2-7B95-4557-8464-57EC9952C58A}" type="presOf" srcId="{AAB10463-CD6E-4042-B7D1-0494D3996FAA}" destId="{5949B279-23A3-4985-937E-370D3BB07960}" srcOrd="1" destOrd="1" presId="urn:microsoft.com/office/officeart/2005/8/layout/vProcess5"/>
    <dgm:cxn modelId="{460235F7-E763-4CEA-81A1-070F728E787D}" type="presOf" srcId="{C67F1717-0CD3-446C-AA71-BAF1711F1478}" destId="{2CCB4224-E58A-43D6-8C0F-01761681CBCB}" srcOrd="0" destOrd="0" presId="urn:microsoft.com/office/officeart/2005/8/layout/vProcess5"/>
    <dgm:cxn modelId="{CD20E760-6B37-4303-9DA4-A0EE72F5CC51}" type="presOf" srcId="{698A6592-8C90-40B7-A995-224A4BFFCBC0}" destId="{914FCFDC-FB5D-4AC3-955C-7A8507BD238C}" srcOrd="0" destOrd="3" presId="urn:microsoft.com/office/officeart/2005/8/layout/vProcess5"/>
    <dgm:cxn modelId="{CD61D214-B528-4A9F-88ED-1D9FEB8295C8}" type="presOf" srcId="{ABA42D57-8BC0-46A7-BDAE-B04F7B29EFBD}" destId="{03FA89F6-30E4-4E95-9DC0-88AB09FF31C1}" srcOrd="1" destOrd="0" presId="urn:microsoft.com/office/officeart/2005/8/layout/vProcess5"/>
    <dgm:cxn modelId="{7AF5D352-2859-433A-A21C-8CE129AAEC51}" type="presOf" srcId="{203FBD9D-CE3A-41EE-8B72-11EA55913B99}" destId="{5949B279-23A3-4985-937E-370D3BB07960}" srcOrd="1" destOrd="2" presId="urn:microsoft.com/office/officeart/2005/8/layout/vProcess5"/>
    <dgm:cxn modelId="{35B9A417-BB73-4695-A2DC-490E24A4C933}" type="presOf" srcId="{769F048B-A217-4B8F-9DFA-26FB7EF854CD}" destId="{5949B279-23A3-4985-937E-370D3BB07960}" srcOrd="1" destOrd="0" presId="urn:microsoft.com/office/officeart/2005/8/layout/vProcess5"/>
    <dgm:cxn modelId="{B0F742BB-3AB4-4608-8B61-5C313F6A028C}" srcId="{C67F1717-0CD3-446C-AA71-BAF1711F1478}" destId="{DE87900E-AD37-41A7-8B9B-3A0CE70E18C7}" srcOrd="1" destOrd="0" parTransId="{B0268E2E-BD4F-48C1-A6E6-3AF6104505E1}" sibTransId="{75FCC3BC-1626-4EE6-880A-0AB27D3F4F84}"/>
    <dgm:cxn modelId="{1B2FBDB7-7BED-4D66-9264-87E98DED15C5}" srcId="{414D961C-852E-4D2E-8E35-F9D30A41DD36}" destId="{769F048B-A217-4B8F-9DFA-26FB7EF854CD}" srcOrd="0" destOrd="0" parTransId="{2E4EA076-3DCE-4C23-8752-3BD0D7ABE6FD}" sibTransId="{51500B82-6D8F-44FA-BA9A-80095C24D64D}"/>
    <dgm:cxn modelId="{23BC268C-440C-428D-A17F-684CFD5492C8}" srcId="{ABA42D57-8BC0-46A7-BDAE-B04F7B29EFBD}" destId="{BA8F833D-765A-45DE-8C1B-929653DD9267}" srcOrd="0" destOrd="0" parTransId="{9AEB8CFA-A303-415F-A179-A4B1CEDA26CA}" sibTransId="{79586C7D-D638-48CD-B8EE-ABA1787050F4}"/>
    <dgm:cxn modelId="{65C7672F-22B8-45A1-809E-B174529ACBEA}" type="presOf" srcId="{ABA42D57-8BC0-46A7-BDAE-B04F7B29EFBD}" destId="{C741C093-308A-4D3F-8EB8-A6A3B72F34A3}" srcOrd="0" destOrd="0" presId="urn:microsoft.com/office/officeart/2005/8/layout/vProcess5"/>
    <dgm:cxn modelId="{269A2B77-96D6-4453-81EA-41CC84433C58}" srcId="{769F048B-A217-4B8F-9DFA-26FB7EF854CD}" destId="{698A6592-8C90-40B7-A995-224A4BFFCBC0}" srcOrd="2" destOrd="0" parTransId="{58D4023E-70D6-44B4-A88D-537E5359B555}" sibTransId="{BCC59808-A04E-4264-A547-9C99071253D2}"/>
    <dgm:cxn modelId="{1A16617E-75E5-417E-B831-F98B4C6A82FC}" srcId="{414D961C-852E-4D2E-8E35-F9D30A41DD36}" destId="{C67F1717-0CD3-446C-AA71-BAF1711F1478}" srcOrd="1" destOrd="0" parTransId="{CF0B3F51-4CE9-4485-AE6F-33E5F89DFF8E}" sibTransId="{E5E157F3-A66D-45D2-A56B-4C79EC07EC22}"/>
    <dgm:cxn modelId="{03D90FFD-2F78-417B-89B3-D262EEE25D77}" type="presOf" srcId="{5778D23B-581C-4D01-9BF7-B2EC5622A3B7}" destId="{2CCB4224-E58A-43D6-8C0F-01761681CBCB}" srcOrd="0" destOrd="1" presId="urn:microsoft.com/office/officeart/2005/8/layout/vProcess5"/>
    <dgm:cxn modelId="{4B3C6310-E4CD-4C76-AD46-3F0A3EDC33E0}" type="presOf" srcId="{769F048B-A217-4B8F-9DFA-26FB7EF854CD}" destId="{914FCFDC-FB5D-4AC3-955C-7A8507BD238C}" srcOrd="0" destOrd="0" presId="urn:microsoft.com/office/officeart/2005/8/layout/vProcess5"/>
    <dgm:cxn modelId="{0743E36E-5DE2-4806-A1B4-DE3C64DDF8AC}" type="presOf" srcId="{BA8F833D-765A-45DE-8C1B-929653DD9267}" destId="{C741C093-308A-4D3F-8EB8-A6A3B72F34A3}" srcOrd="0" destOrd="1" presId="urn:microsoft.com/office/officeart/2005/8/layout/vProcess5"/>
    <dgm:cxn modelId="{CA105A4C-F7CA-434E-8134-4F0707E11265}" type="presOf" srcId="{698A6592-8C90-40B7-A995-224A4BFFCBC0}" destId="{5949B279-23A3-4985-937E-370D3BB07960}" srcOrd="1" destOrd="3" presId="urn:microsoft.com/office/officeart/2005/8/layout/vProcess5"/>
    <dgm:cxn modelId="{576A4BE9-4B7C-4091-AAAF-778BB01D81AB}" type="presParOf" srcId="{EC341419-4EDF-40F2-A675-07FB4A901B5C}" destId="{07154747-AC01-473F-B723-FC0F17007944}" srcOrd="0" destOrd="0" presId="urn:microsoft.com/office/officeart/2005/8/layout/vProcess5"/>
    <dgm:cxn modelId="{74EAE595-9511-4E79-8D0C-A14ED1845B65}" type="presParOf" srcId="{EC341419-4EDF-40F2-A675-07FB4A901B5C}" destId="{914FCFDC-FB5D-4AC3-955C-7A8507BD238C}" srcOrd="1" destOrd="0" presId="urn:microsoft.com/office/officeart/2005/8/layout/vProcess5"/>
    <dgm:cxn modelId="{9BB34CAA-998A-4D26-B03E-8D30E4CD646A}" type="presParOf" srcId="{EC341419-4EDF-40F2-A675-07FB4A901B5C}" destId="{2CCB4224-E58A-43D6-8C0F-01761681CBCB}" srcOrd="2" destOrd="0" presId="urn:microsoft.com/office/officeart/2005/8/layout/vProcess5"/>
    <dgm:cxn modelId="{868B2F9A-DCD6-4489-9DFF-5DEAAD4D95B6}" type="presParOf" srcId="{EC341419-4EDF-40F2-A675-07FB4A901B5C}" destId="{C741C093-308A-4D3F-8EB8-A6A3B72F34A3}" srcOrd="3" destOrd="0" presId="urn:microsoft.com/office/officeart/2005/8/layout/vProcess5"/>
    <dgm:cxn modelId="{06EC5407-D433-491C-9B78-8D531AF52063}" type="presParOf" srcId="{EC341419-4EDF-40F2-A675-07FB4A901B5C}" destId="{D27D066A-8E65-4CDE-87A9-D8ABC6697538}" srcOrd="4" destOrd="0" presId="urn:microsoft.com/office/officeart/2005/8/layout/vProcess5"/>
    <dgm:cxn modelId="{E744E875-B7A1-4FA5-A1FE-4C09E65CCF36}" type="presParOf" srcId="{EC341419-4EDF-40F2-A675-07FB4A901B5C}" destId="{97B748F5-7AB7-45EA-98C5-71213E23EAB6}" srcOrd="5" destOrd="0" presId="urn:microsoft.com/office/officeart/2005/8/layout/vProcess5"/>
    <dgm:cxn modelId="{B018CC47-8AA7-4E30-9996-7E7DB2064CA6}" type="presParOf" srcId="{EC341419-4EDF-40F2-A675-07FB4A901B5C}" destId="{5949B279-23A3-4985-937E-370D3BB07960}" srcOrd="6" destOrd="0" presId="urn:microsoft.com/office/officeart/2005/8/layout/vProcess5"/>
    <dgm:cxn modelId="{E4D9147D-3638-4BFC-82D2-F547FEC65B2D}" type="presParOf" srcId="{EC341419-4EDF-40F2-A675-07FB4A901B5C}" destId="{6F27DA7F-742C-4A08-BEE9-2A9AD96C197B}" srcOrd="7" destOrd="0" presId="urn:microsoft.com/office/officeart/2005/8/layout/vProcess5"/>
    <dgm:cxn modelId="{B3AE4FA3-B367-46C7-830A-6195E3646E36}" type="presParOf" srcId="{EC341419-4EDF-40F2-A675-07FB4A901B5C}" destId="{03FA89F6-30E4-4E95-9DC0-88AB09FF31C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3CE12E-280A-4B09-B769-AEF7291B2624}" type="doc">
      <dgm:prSet loTypeId="urn:microsoft.com/office/officeart/2005/8/layout/radial3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B03B9BE-4202-41AD-BA21-D53B2F10277B}">
      <dgm:prSet phldrT="[Text]" custT="1"/>
      <dgm:spPr>
        <a:solidFill>
          <a:schemeClr val="tx2">
            <a:alpha val="50000"/>
          </a:schemeClr>
        </a:solidFill>
      </dgm:spPr>
      <dgm:t>
        <a:bodyPr/>
        <a:lstStyle/>
        <a:p>
          <a:r>
            <a:rPr lang="en-US" sz="4000" b="1" dirty="0" smtClean="0">
              <a:solidFill>
                <a:schemeClr val="bg1"/>
              </a:solidFill>
            </a:rPr>
            <a:t>The 4 key principles</a:t>
          </a:r>
          <a:endParaRPr lang="en-US" sz="4000" b="1" dirty="0">
            <a:solidFill>
              <a:schemeClr val="bg1"/>
            </a:solidFill>
          </a:endParaRPr>
        </a:p>
      </dgm:t>
    </dgm:pt>
    <dgm:pt modelId="{D0C81197-268C-4A36-A82E-DF2D785E117F}" type="parTrans" cxnId="{09DBBAAB-EE60-4D45-A5E6-A08274B0C441}">
      <dgm:prSet/>
      <dgm:spPr/>
      <dgm:t>
        <a:bodyPr/>
        <a:lstStyle/>
        <a:p>
          <a:endParaRPr lang="en-US"/>
        </a:p>
      </dgm:t>
    </dgm:pt>
    <dgm:pt modelId="{51EE5C37-5497-45B6-AA5A-C770FFBF3909}" type="sibTrans" cxnId="{09DBBAAB-EE60-4D45-A5E6-A08274B0C441}">
      <dgm:prSet/>
      <dgm:spPr/>
      <dgm:t>
        <a:bodyPr/>
        <a:lstStyle/>
        <a:p>
          <a:endParaRPr lang="en-US"/>
        </a:p>
      </dgm:t>
    </dgm:pt>
    <dgm:pt modelId="{C7AF3BBF-369E-489F-9DFC-56637F31AA17}">
      <dgm:prSet phldrT="[Text]" custT="1"/>
      <dgm:spPr>
        <a:solidFill>
          <a:schemeClr val="accent2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US" sz="2400" dirty="0" smtClean="0"/>
            <a:t>Borrowing Ceiling</a:t>
          </a:r>
          <a:endParaRPr lang="en-US" sz="2400" dirty="0"/>
        </a:p>
      </dgm:t>
    </dgm:pt>
    <dgm:pt modelId="{5F456209-D881-4CEA-8DD3-E3CEF1174E9A}" type="parTrans" cxnId="{E48E9192-4669-40CD-9EE4-01200A7EA3CA}">
      <dgm:prSet/>
      <dgm:spPr/>
      <dgm:t>
        <a:bodyPr/>
        <a:lstStyle/>
        <a:p>
          <a:endParaRPr lang="en-US"/>
        </a:p>
      </dgm:t>
    </dgm:pt>
    <dgm:pt modelId="{DA90A870-3A48-4F6C-8212-FF12CA5CF063}" type="sibTrans" cxnId="{E48E9192-4669-40CD-9EE4-01200A7EA3CA}">
      <dgm:prSet/>
      <dgm:spPr/>
      <dgm:t>
        <a:bodyPr/>
        <a:lstStyle/>
        <a:p>
          <a:endParaRPr lang="en-US"/>
        </a:p>
      </dgm:t>
    </dgm:pt>
    <dgm:pt modelId="{B5F2DC65-3901-44EE-BB9E-76C2835FE7BB}">
      <dgm:prSet phldrT="[Text]"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US" sz="2400" dirty="0" smtClean="0"/>
            <a:t>Only Concessional Loan</a:t>
          </a:r>
          <a:endParaRPr lang="en-US" sz="2400" dirty="0"/>
        </a:p>
      </dgm:t>
    </dgm:pt>
    <dgm:pt modelId="{9578F7F7-4824-4F85-8285-6A10EB8C8562}" type="parTrans" cxnId="{34FAF0B3-DA73-4F93-8031-E7960472748F}">
      <dgm:prSet/>
      <dgm:spPr/>
      <dgm:t>
        <a:bodyPr/>
        <a:lstStyle/>
        <a:p>
          <a:endParaRPr lang="en-US"/>
        </a:p>
      </dgm:t>
    </dgm:pt>
    <dgm:pt modelId="{6204076A-A4A0-46FC-9C51-3098F21A422E}" type="sibTrans" cxnId="{34FAF0B3-DA73-4F93-8031-E7960472748F}">
      <dgm:prSet/>
      <dgm:spPr/>
      <dgm:t>
        <a:bodyPr/>
        <a:lstStyle/>
        <a:p>
          <a:endParaRPr lang="en-US"/>
        </a:p>
      </dgm:t>
    </dgm:pt>
    <dgm:pt modelId="{0D5C308A-CAF7-41DE-81A5-857C66C8AF53}">
      <dgm:prSet phldrT="[Text]" custT="1"/>
      <dgm:spPr/>
      <dgm:t>
        <a:bodyPr/>
        <a:lstStyle/>
        <a:p>
          <a:r>
            <a:rPr lang="en-US" sz="2400" dirty="0" smtClean="0"/>
            <a:t>only for priority sectors</a:t>
          </a:r>
          <a:endParaRPr lang="en-US" sz="2400" dirty="0"/>
        </a:p>
      </dgm:t>
    </dgm:pt>
    <dgm:pt modelId="{EE65BB27-052B-4D3E-B47B-8481DEB773C5}" type="parTrans" cxnId="{BEB6FAA4-9610-4A91-8FD0-6F0C3FF9BF51}">
      <dgm:prSet/>
      <dgm:spPr/>
      <dgm:t>
        <a:bodyPr/>
        <a:lstStyle/>
        <a:p>
          <a:endParaRPr lang="en-US"/>
        </a:p>
      </dgm:t>
    </dgm:pt>
    <dgm:pt modelId="{9ACCA89F-1CE1-45CA-9FE5-F736A29E728B}" type="sibTrans" cxnId="{BEB6FAA4-9610-4A91-8FD0-6F0C3FF9BF51}">
      <dgm:prSet/>
      <dgm:spPr/>
      <dgm:t>
        <a:bodyPr/>
        <a:lstStyle/>
        <a:p>
          <a:endParaRPr lang="en-US"/>
        </a:p>
      </dgm:t>
    </dgm:pt>
    <dgm:pt modelId="{BF7376C2-6174-4F66-93E0-61E879ECE360}">
      <dgm:prSet phldrT="[Text]" custT="1"/>
      <dgm:spPr>
        <a:solidFill>
          <a:schemeClr val="accent3">
            <a:alpha val="50000"/>
          </a:schemeClr>
        </a:solidFill>
      </dgm:spPr>
      <dgm:t>
        <a:bodyPr/>
        <a:lstStyle/>
        <a:p>
          <a:r>
            <a:rPr lang="en-US" sz="2000" dirty="0" smtClean="0"/>
            <a:t>Effectiveness</a:t>
          </a:r>
        </a:p>
        <a:p>
          <a:r>
            <a:rPr lang="en-US" sz="2000" dirty="0" smtClean="0"/>
            <a:t>Efficiency</a:t>
          </a:r>
        </a:p>
        <a:p>
          <a:r>
            <a:rPr lang="en-US" sz="2000" dirty="0" smtClean="0"/>
            <a:t>Accountability</a:t>
          </a:r>
        </a:p>
        <a:p>
          <a:r>
            <a:rPr lang="en-US" sz="2000" dirty="0" smtClean="0"/>
            <a:t>Transparency </a:t>
          </a:r>
          <a:endParaRPr lang="en-US" sz="2000" dirty="0"/>
        </a:p>
      </dgm:t>
    </dgm:pt>
    <dgm:pt modelId="{7BBD5A59-636A-46A3-B781-0557135F5C34}" type="parTrans" cxnId="{4CAB7B6D-B2F0-496E-A8F8-21FEA88802B5}">
      <dgm:prSet/>
      <dgm:spPr/>
      <dgm:t>
        <a:bodyPr/>
        <a:lstStyle/>
        <a:p>
          <a:endParaRPr lang="en-US"/>
        </a:p>
      </dgm:t>
    </dgm:pt>
    <dgm:pt modelId="{D6EEA430-7184-48C7-B84A-6DFDBBB7FFA6}" type="sibTrans" cxnId="{4CAB7B6D-B2F0-496E-A8F8-21FEA88802B5}">
      <dgm:prSet/>
      <dgm:spPr/>
      <dgm:t>
        <a:bodyPr/>
        <a:lstStyle/>
        <a:p>
          <a:endParaRPr lang="en-US"/>
        </a:p>
      </dgm:t>
    </dgm:pt>
    <dgm:pt modelId="{3A7BCAC3-ECAD-4650-A1C6-B52873C999AE}" type="pres">
      <dgm:prSet presAssocID="{E63CE12E-280A-4B09-B769-AEF7291B262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F2BF86A-998A-4374-8DCA-5E490F94D829}" type="pres">
      <dgm:prSet presAssocID="{E63CE12E-280A-4B09-B769-AEF7291B2624}" presName="radial" presStyleCnt="0">
        <dgm:presLayoutVars>
          <dgm:animLvl val="ctr"/>
        </dgm:presLayoutVars>
      </dgm:prSet>
      <dgm:spPr/>
    </dgm:pt>
    <dgm:pt modelId="{10D7540A-404A-40EC-80CD-67C9293901EB}" type="pres">
      <dgm:prSet presAssocID="{0B03B9BE-4202-41AD-BA21-D53B2F10277B}" presName="centerShape" presStyleLbl="vennNode1" presStyleIdx="0" presStyleCnt="5" custScaleX="120598" custScaleY="93717" custLinFactNeighborY="-1309"/>
      <dgm:spPr/>
      <dgm:t>
        <a:bodyPr/>
        <a:lstStyle/>
        <a:p>
          <a:endParaRPr lang="en-US"/>
        </a:p>
      </dgm:t>
    </dgm:pt>
    <dgm:pt modelId="{D7C628E3-F366-466A-B320-AD5E20404AD9}" type="pres">
      <dgm:prSet presAssocID="{C7AF3BBF-369E-489F-9DFC-56637F31AA17}" presName="node" presStyleLbl="vennNode1" presStyleIdx="1" presStyleCnt="5" custScaleX="206227" custScaleY="109015" custRadScaleRad="108474" custRadScaleInc="-17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C404B1-EC3C-458D-8846-134864BCA8C0}" type="pres">
      <dgm:prSet presAssocID="{B5F2DC65-3901-44EE-BB9E-76C2835FE7BB}" presName="node" presStyleLbl="vennNode1" presStyleIdx="2" presStyleCnt="5" custScaleX="206227" custScaleY="133610" custRadScaleRad="156722" custRadScaleInc="-5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015068-7E1A-4047-B2B8-92CEBF692892}" type="pres">
      <dgm:prSet presAssocID="{0D5C308A-CAF7-41DE-81A5-857C66C8AF53}" presName="node" presStyleLbl="vennNode1" presStyleIdx="3" presStyleCnt="5" custScaleX="206227" custScaleY="117336" custRadScaleRad="981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F3404F-87F1-4AA8-A673-81C34465D502}" type="pres">
      <dgm:prSet presAssocID="{BF7376C2-6174-4F66-93E0-61E879ECE360}" presName="node" presStyleLbl="vennNode1" presStyleIdx="4" presStyleCnt="5" custScaleX="206227" custScaleY="138300" custRadScaleRad="157317" custRadScaleInc="13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DBBAAB-EE60-4D45-A5E6-A08274B0C441}" srcId="{E63CE12E-280A-4B09-B769-AEF7291B2624}" destId="{0B03B9BE-4202-41AD-BA21-D53B2F10277B}" srcOrd="0" destOrd="0" parTransId="{D0C81197-268C-4A36-A82E-DF2D785E117F}" sibTransId="{51EE5C37-5497-45B6-AA5A-C770FFBF3909}"/>
    <dgm:cxn modelId="{FF242EE6-0295-4B6B-9F7D-ABA641ABC9E8}" type="presOf" srcId="{B5F2DC65-3901-44EE-BB9E-76C2835FE7BB}" destId="{69C404B1-EC3C-458D-8846-134864BCA8C0}" srcOrd="0" destOrd="0" presId="urn:microsoft.com/office/officeart/2005/8/layout/radial3"/>
    <dgm:cxn modelId="{9654207C-9D59-4709-998B-8C0F5D29A418}" type="presOf" srcId="{BF7376C2-6174-4F66-93E0-61E879ECE360}" destId="{FDF3404F-87F1-4AA8-A673-81C34465D502}" srcOrd="0" destOrd="0" presId="urn:microsoft.com/office/officeart/2005/8/layout/radial3"/>
    <dgm:cxn modelId="{18424AB0-7460-494F-99A9-63F22509E67A}" type="presOf" srcId="{E63CE12E-280A-4B09-B769-AEF7291B2624}" destId="{3A7BCAC3-ECAD-4650-A1C6-B52873C999AE}" srcOrd="0" destOrd="0" presId="urn:microsoft.com/office/officeart/2005/8/layout/radial3"/>
    <dgm:cxn modelId="{E48E9192-4669-40CD-9EE4-01200A7EA3CA}" srcId="{0B03B9BE-4202-41AD-BA21-D53B2F10277B}" destId="{C7AF3BBF-369E-489F-9DFC-56637F31AA17}" srcOrd="0" destOrd="0" parTransId="{5F456209-D881-4CEA-8DD3-E3CEF1174E9A}" sibTransId="{DA90A870-3A48-4F6C-8212-FF12CA5CF063}"/>
    <dgm:cxn modelId="{34FAF0B3-DA73-4F93-8031-E7960472748F}" srcId="{0B03B9BE-4202-41AD-BA21-D53B2F10277B}" destId="{B5F2DC65-3901-44EE-BB9E-76C2835FE7BB}" srcOrd="1" destOrd="0" parTransId="{9578F7F7-4824-4F85-8285-6A10EB8C8562}" sibTransId="{6204076A-A4A0-46FC-9C51-3098F21A422E}"/>
    <dgm:cxn modelId="{4CAB7B6D-B2F0-496E-A8F8-21FEA88802B5}" srcId="{0B03B9BE-4202-41AD-BA21-D53B2F10277B}" destId="{BF7376C2-6174-4F66-93E0-61E879ECE360}" srcOrd="3" destOrd="0" parTransId="{7BBD5A59-636A-46A3-B781-0557135F5C34}" sibTransId="{D6EEA430-7184-48C7-B84A-6DFDBBB7FFA6}"/>
    <dgm:cxn modelId="{1DCEF865-658A-431E-B212-40DC14C1367F}" type="presOf" srcId="{C7AF3BBF-369E-489F-9DFC-56637F31AA17}" destId="{D7C628E3-F366-466A-B320-AD5E20404AD9}" srcOrd="0" destOrd="0" presId="urn:microsoft.com/office/officeart/2005/8/layout/radial3"/>
    <dgm:cxn modelId="{BEB6FAA4-9610-4A91-8FD0-6F0C3FF9BF51}" srcId="{0B03B9BE-4202-41AD-BA21-D53B2F10277B}" destId="{0D5C308A-CAF7-41DE-81A5-857C66C8AF53}" srcOrd="2" destOrd="0" parTransId="{EE65BB27-052B-4D3E-B47B-8481DEB773C5}" sibTransId="{9ACCA89F-1CE1-45CA-9FE5-F736A29E728B}"/>
    <dgm:cxn modelId="{180CBBFD-F64D-4D3A-BC1A-A7CEA06C1752}" type="presOf" srcId="{0B03B9BE-4202-41AD-BA21-D53B2F10277B}" destId="{10D7540A-404A-40EC-80CD-67C9293901EB}" srcOrd="0" destOrd="0" presId="urn:microsoft.com/office/officeart/2005/8/layout/radial3"/>
    <dgm:cxn modelId="{E1A078EB-8507-4D9A-B08A-9889AE9A10EC}" type="presOf" srcId="{0D5C308A-CAF7-41DE-81A5-857C66C8AF53}" destId="{C1015068-7E1A-4047-B2B8-92CEBF692892}" srcOrd="0" destOrd="0" presId="urn:microsoft.com/office/officeart/2005/8/layout/radial3"/>
    <dgm:cxn modelId="{C242F4E5-62E3-46D6-BBE6-8F02551E196B}" type="presParOf" srcId="{3A7BCAC3-ECAD-4650-A1C6-B52873C999AE}" destId="{BF2BF86A-998A-4374-8DCA-5E490F94D829}" srcOrd="0" destOrd="0" presId="urn:microsoft.com/office/officeart/2005/8/layout/radial3"/>
    <dgm:cxn modelId="{7545AAC5-A8B6-43BC-8E2E-F2382EB2BCE2}" type="presParOf" srcId="{BF2BF86A-998A-4374-8DCA-5E490F94D829}" destId="{10D7540A-404A-40EC-80CD-67C9293901EB}" srcOrd="0" destOrd="0" presId="urn:microsoft.com/office/officeart/2005/8/layout/radial3"/>
    <dgm:cxn modelId="{6F9ABAD8-B855-4A1D-82D4-B6D40A0CA91B}" type="presParOf" srcId="{BF2BF86A-998A-4374-8DCA-5E490F94D829}" destId="{D7C628E3-F366-466A-B320-AD5E20404AD9}" srcOrd="1" destOrd="0" presId="urn:microsoft.com/office/officeart/2005/8/layout/radial3"/>
    <dgm:cxn modelId="{265B9975-78B2-476D-BDA8-02873257E3A1}" type="presParOf" srcId="{BF2BF86A-998A-4374-8DCA-5E490F94D829}" destId="{69C404B1-EC3C-458D-8846-134864BCA8C0}" srcOrd="2" destOrd="0" presId="urn:microsoft.com/office/officeart/2005/8/layout/radial3"/>
    <dgm:cxn modelId="{137637B3-0E7D-4A7B-B6B7-E1439628CF4B}" type="presParOf" srcId="{BF2BF86A-998A-4374-8DCA-5E490F94D829}" destId="{C1015068-7E1A-4047-B2B8-92CEBF692892}" srcOrd="3" destOrd="0" presId="urn:microsoft.com/office/officeart/2005/8/layout/radial3"/>
    <dgm:cxn modelId="{C3B06AD4-9CFF-48B3-8874-302719704282}" type="presParOf" srcId="{BF2BF86A-998A-4374-8DCA-5E490F94D829}" destId="{FDF3404F-87F1-4AA8-A673-81C34465D50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1784C-1240-4E87-98D8-1F9FEBE40135}">
      <dsp:nvSpPr>
        <dsp:cNvPr id="0" name=""/>
        <dsp:cNvSpPr/>
      </dsp:nvSpPr>
      <dsp:spPr>
        <a:xfrm rot="10800000">
          <a:off x="1127343" y="1750"/>
          <a:ext cx="9295745" cy="122052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216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Current economic development and Cambodia-Japan economic relation </a:t>
          </a:r>
          <a:endParaRPr 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32473" y="1750"/>
        <a:ext cx="8990615" cy="1220522"/>
      </dsp:txXfrm>
    </dsp:sp>
    <dsp:sp modelId="{E5E67A8B-0D37-4E38-8D4E-3774E3C26C26}">
      <dsp:nvSpPr>
        <dsp:cNvPr id="0" name=""/>
        <dsp:cNvSpPr/>
      </dsp:nvSpPr>
      <dsp:spPr>
        <a:xfrm>
          <a:off x="1324436" y="1750"/>
          <a:ext cx="1220522" cy="122052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048BF7-8CDE-40B5-AAFD-E27E6537EC91}">
      <dsp:nvSpPr>
        <dsp:cNvPr id="0" name=""/>
        <dsp:cNvSpPr/>
      </dsp:nvSpPr>
      <dsp:spPr>
        <a:xfrm rot="10800000">
          <a:off x="1144049" y="1565407"/>
          <a:ext cx="9262333" cy="122052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216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Challenges and risks</a:t>
          </a:r>
          <a:endParaRPr 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49179" y="1565407"/>
        <a:ext cx="8957203" cy="1220522"/>
      </dsp:txXfrm>
    </dsp:sp>
    <dsp:sp modelId="{57B68EB6-E8B8-4704-BE75-DB989AA568A6}">
      <dsp:nvSpPr>
        <dsp:cNvPr id="0" name=""/>
        <dsp:cNvSpPr/>
      </dsp:nvSpPr>
      <dsp:spPr>
        <a:xfrm>
          <a:off x="1324436" y="1565407"/>
          <a:ext cx="1220522" cy="122052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0F4A5A-A7B3-4F1C-8F9D-6676961D2917}">
      <dsp:nvSpPr>
        <dsp:cNvPr id="0" name=""/>
        <dsp:cNvSpPr/>
      </dsp:nvSpPr>
      <dsp:spPr>
        <a:xfrm rot="10800000">
          <a:off x="1191096" y="3129065"/>
          <a:ext cx="9168240" cy="122052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216" tIns="133350" rIns="24892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Key policy direction and new growth policy </a:t>
          </a:r>
          <a:endParaRPr 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96226" y="3129065"/>
        <a:ext cx="8863110" cy="1220522"/>
      </dsp:txXfrm>
    </dsp:sp>
    <dsp:sp modelId="{CE62E95B-AAF6-4E6D-A111-FD605892BE0E}">
      <dsp:nvSpPr>
        <dsp:cNvPr id="0" name=""/>
        <dsp:cNvSpPr/>
      </dsp:nvSpPr>
      <dsp:spPr>
        <a:xfrm>
          <a:off x="1324436" y="3129065"/>
          <a:ext cx="1220522" cy="122052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0.56189</cdr:x>
      <cdr:y>0.0402</cdr:y>
    </cdr:from>
    <cdr:to>
      <cdr:x>1</cdr:x>
      <cdr:y>0.26788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16841" y="111964"/>
          <a:ext cx="2274284" cy="6341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Top 10 Investors in 2016 (share of FDI stock</a:t>
          </a:r>
          <a:endParaRPr lang="en-US" sz="14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0.00344</cdr:x>
      <cdr:y>0.919</cdr:y>
    </cdr:from>
    <cdr:to>
      <cdr:x>0.02635</cdr:x>
      <cdr:y>1</cdr:y>
    </cdr:to>
    <cdr:sp macro="" textlink="">
      <cdr:nvSpPr>
        <cdr:cNvPr id="101386" name="Text Box 10"/>
        <cdr:cNvSpPr txBox="1">
          <a:spLocks xmlns:a="http://schemas.openxmlformats.org/drawingml/2006/main" noChangeArrowheads="1" noTextEdit="1"/>
        </cdr:cNvSpPr>
      </cdr:nvSpPr>
      <cdr:spPr bwMode="auto">
        <a:xfrm xmlns:a="http://schemas.openxmlformats.org/drawingml/2006/main">
          <a:off x="12445" y="16167264"/>
          <a:ext cx="61758" cy="1998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fld id="{BA8A8F6F-EC1B-4EC5-ACE3-60659E574652}" type="TxLink">
            <a:rPr lang="en-US"/>
            <a:pPr/>
            <a:t> </a:t>
          </a:fld>
          <a:endParaRPr lang="en-US"/>
        </a:p>
      </cdr:txBody>
    </cdr:sp>
  </cdr:relSizeAnchor>
  <cdr:relSizeAnchor xmlns:cdr="http://schemas.openxmlformats.org/drawingml/2006/chartDrawing">
    <cdr:from>
      <cdr:x>0</cdr:x>
      <cdr:y>0</cdr:y>
    </cdr:from>
    <cdr:to>
      <cdr:x>0.91756</cdr:x>
      <cdr:y>0.0854</cdr:y>
    </cdr:to>
    <cdr:sp macro="" textlink="">
      <cdr:nvSpPr>
        <cdr:cNvPr id="4" name="Text Box 16"/>
        <cdr:cNvSpPr txBox="1">
          <a:spLocks xmlns:a="http://schemas.openxmlformats.org/drawingml/2006/main" noChangeArrowheads="1" noTextEdit="1"/>
        </cdr:cNvSpPr>
      </cdr:nvSpPr>
      <cdr:spPr bwMode="auto">
        <a:xfrm xmlns:a="http://schemas.openxmlformats.org/drawingml/2006/main">
          <a:off x="0" y="0"/>
          <a:ext cx="2464612" cy="2098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 lIns="27432" tIns="22860" rIns="0" bIns="2286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endParaRPr lang="en-US" sz="1000" b="0" i="0" u="none" strike="noStrike" baseline="0">
            <a:solidFill>
              <a:sysClr val="windowText" lastClr="000000"/>
            </a:solidFill>
            <a:latin typeface="Segoe UIw Roman"/>
            <a:cs typeface="Segoe UI" pitchFamily="34" charset="0"/>
          </a:endParaRPr>
        </a:p>
        <a:p xmlns:a="http://schemas.openxmlformats.org/drawingml/2006/main">
          <a:pPr algn="ctr" rtl="0">
            <a:defRPr sz="1000"/>
          </a:pPr>
          <a:endParaRPr lang="en-US" sz="1000" b="0" i="0" u="none" strike="noStrike" baseline="0">
            <a:solidFill>
              <a:sysClr val="windowText" lastClr="000000"/>
            </a:solidFill>
            <a:latin typeface="Segoe UIw Roman"/>
            <a:cs typeface="Segoe UI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49369-19DD-46D1-90F3-92ADDE1E66FF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38861-7BC3-482C-ADBF-70E9A0C2E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82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381EA-79D7-40C5-A145-F3F333BA8E09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282E9-D69A-4D3F-A965-F5BD5D370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77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38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04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43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800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813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53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0813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F2236-7B43-42A2-8F41-BE109433F92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0837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11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87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86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29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001C4-C6A4-4F76-ACFF-B968DAFB93B6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7522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451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028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821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6471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786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5294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8632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654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556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49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001C4-C6A4-4F76-ACFF-B968DAFB93B6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295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784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5063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6107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00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3305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307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65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4039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04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3373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611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91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36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59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75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average export growth 20% a year (goods and service),</a:t>
            </a:r>
            <a:r>
              <a:rPr lang="en-US" baseline="0" dirty="0"/>
              <a:t> over the past 20 years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282E9-D69A-4D3F-A965-F5BD5D3703D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3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chart" Target="../charts/chart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13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13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B069-35F6-450B-9F8E-E39AE75165B1}" type="datetime1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7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AA220-3986-4DB0-A689-01120E872B09}" type="datetime1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932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10BA-9C4D-4F2D-A5B2-0BB3D664E952}" type="datetime1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6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13" y="2130452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C630-3F33-4E32-A569-763599004F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7F763-07E7-4A96-9872-B4CD85CA8E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236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C630-3F33-4E32-A569-763599004F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3" descr="kh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3214" y="129365"/>
            <a:ext cx="1807633" cy="90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 userDrawn="1"/>
        </p:nvCxnSpPr>
        <p:spPr>
          <a:xfrm>
            <a:off x="13" y="1143000"/>
            <a:ext cx="121920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" name="Picture 4" descr="https://upload.wikimedia.org/wikipedia/en/6/69/MEF_%28Cambodia%2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2" y="73737"/>
            <a:ext cx="1523999" cy="95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654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2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60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7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13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13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662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0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2152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710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EED5-7065-4273-97F6-BE175189D19C}" type="datetime1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40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30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30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30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67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2440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5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5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2303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31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EB7E-1F86-44B1-BBFB-C1383A581C6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D7C5-0EB3-47B8-9B76-48C3940CF5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117" y="6442106"/>
            <a:ext cx="12192000" cy="383059"/>
          </a:xfrm>
          <a:prstGeom prst="rect">
            <a:avLst/>
          </a:prstGeom>
          <a:pattFill prst="shingle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" y="24715"/>
            <a:ext cx="12192000" cy="383059"/>
          </a:xfrm>
          <a:prstGeom prst="rect">
            <a:avLst/>
          </a:prstGeom>
          <a:pattFill prst="shingle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58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48458">
            <a:off x="5733980" y="2594020"/>
            <a:ext cx="4127475" cy="1763263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  <p:grpSp>
        <p:nvGrpSpPr>
          <p:cNvPr id="11" name="Group 10"/>
          <p:cNvGrpSpPr/>
          <p:nvPr userDrawn="1"/>
        </p:nvGrpSpPr>
        <p:grpSpPr>
          <a:xfrm>
            <a:off x="3043447" y="2629141"/>
            <a:ext cx="9495694" cy="3975927"/>
            <a:chOff x="3043396" y="2629075"/>
            <a:chExt cx="9495693" cy="3975927"/>
          </a:xfrm>
        </p:grpSpPr>
        <p:graphicFrame>
          <p:nvGraphicFramePr>
            <p:cNvPr id="12" name="Chart 1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22684446"/>
                </p:ext>
              </p:extLst>
            </p:nvPr>
          </p:nvGraphicFramePr>
          <p:xfrm>
            <a:off x="3043396" y="2629075"/>
            <a:ext cx="9495693" cy="36857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Rectangle 12"/>
            <p:cNvSpPr/>
            <p:nvPr userDrawn="1"/>
          </p:nvSpPr>
          <p:spPr>
            <a:xfrm>
              <a:off x="9013548" y="5281563"/>
              <a:ext cx="3385141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km-KH" sz="8000" dirty="0" smtClean="0">
                  <a:ln w="0"/>
                  <a:solidFill>
                    <a:srgbClr val="4F81BD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Khmer MEF2" panose="02000506000000020004" pitchFamily="2" charset="0"/>
                  <a:cs typeface="Khmer MEF2" panose="02000506000000020004" pitchFamily="2" charset="0"/>
                </a:rPr>
                <a:t>២០១៥</a:t>
              </a:r>
              <a:endParaRPr lang="en-US" sz="8000" dirty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Khmer MEF2" panose="02000506000000020004" pitchFamily="2" charset="0"/>
                <a:cs typeface="Khmer MEF2" panose="02000506000000020004" pitchFamily="2" charset="0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449963" y="4991557"/>
              <a:ext cx="132440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Down">
                <a:avLst/>
              </a:prstTxWarp>
              <a:spAutoFit/>
            </a:bodyPr>
            <a:lstStyle/>
            <a:p>
              <a:pPr algn="ctr"/>
              <a:r>
                <a:rPr lang="km-KH" sz="2800" dirty="0" smtClean="0">
                  <a:ln w="0"/>
                  <a:solidFill>
                    <a:srgbClr val="4F81BD">
                      <a:lumMod val="40000"/>
                      <a:lumOff val="60000"/>
                    </a:srgb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Khmer MEF2" panose="02000506000000020004" pitchFamily="2" charset="0"/>
                  <a:cs typeface="Khmer MEF2" panose="02000506000000020004" pitchFamily="2" charset="0"/>
                </a:rPr>
                <a:t>២០១១</a:t>
              </a:r>
              <a:endParaRPr lang="en-US" sz="2800" dirty="0">
                <a:ln w="0"/>
                <a:solidFill>
                  <a:srgbClr val="4F81BD">
                    <a:lumMod val="40000"/>
                    <a:lumOff val="6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Khmer MEF2" panose="02000506000000020004" pitchFamily="2" charset="0"/>
                <a:cs typeface="Khmer MEF2" panose="02000506000000020004" pitchFamily="2" charset="0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5175" y="1931304"/>
            <a:ext cx="6992719" cy="2987299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415476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33125"/>
            <a:ext cx="121920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DDE01-DA5B-4FFE-9ECE-5FB70A984BB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16519" y="1291219"/>
            <a:ext cx="1194918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383" y="80011"/>
            <a:ext cx="1122128" cy="112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7C982-E331-45D7-83A4-25E3A1DC6AA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4117" y="6442106"/>
            <a:ext cx="12192000" cy="383059"/>
          </a:xfrm>
          <a:prstGeom prst="rect">
            <a:avLst/>
          </a:prstGeom>
          <a:pattFill prst="shingle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" y="24715"/>
            <a:ext cx="12192000" cy="383059"/>
          </a:xfrm>
          <a:prstGeom prst="rect">
            <a:avLst/>
          </a:prstGeom>
          <a:pattFill prst="shingle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3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1600205"/>
            <a:ext cx="72114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7484" y="1600205"/>
            <a:ext cx="72114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7ACE-B910-4479-B6A5-0A01CAE38F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853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D96D-006C-4494-ABD8-3AD00F2AF7C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402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F5929-CF6A-49AE-991A-D7BCF37A1B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006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38CD-80B6-4C86-8EDF-EE4F985D23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008" y="6669480"/>
            <a:ext cx="12192000" cy="160637"/>
          </a:xfrm>
          <a:prstGeom prst="rect">
            <a:avLst/>
          </a:prstGeom>
          <a:pattFill prst="shingle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" y="24772"/>
            <a:ext cx="12192000" cy="160637"/>
          </a:xfrm>
          <a:prstGeom prst="rect">
            <a:avLst/>
          </a:prstGeom>
          <a:pattFill prst="shingle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58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3535" t="18311" r="6381" b="10251"/>
          <a:stretch/>
        </p:blipFill>
        <p:spPr>
          <a:xfrm>
            <a:off x="10177871" y="105032"/>
            <a:ext cx="2014152" cy="121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076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9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6B9AA-B8F3-442C-974F-4E1C2678EB6C}" type="datetime1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8285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4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2D35-C70A-4467-A763-69CA91857F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864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B360D-66BB-416E-8F55-35A7503C08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4085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096B-74E2-4836-83D6-130FEFB00B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820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3484" y="274640"/>
            <a:ext cx="365548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2" y="274640"/>
            <a:ext cx="10767484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866D-1511-4413-A759-EA91AE5F418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256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2" y="24773"/>
            <a:ext cx="12539104" cy="6580293"/>
            <a:chOff x="0" y="24715"/>
            <a:chExt cx="12539103" cy="6580293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24715"/>
              <a:ext cx="12192000" cy="383059"/>
            </a:xfrm>
            <a:prstGeom prst="rect">
              <a:avLst/>
            </a:prstGeom>
            <a:pattFill prst="shingle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1348458">
              <a:off x="5733977" y="2594020"/>
              <a:ext cx="4127475" cy="1763263"/>
            </a:xfrm>
            <a:prstGeom prst="rect">
              <a:avLst/>
            </a:prstGeom>
            <a:scene3d>
              <a:camera prst="perspectiveContrastingLeftFacing"/>
              <a:lightRig rig="threePt" dir="t"/>
            </a:scene3d>
          </p:spPr>
        </p:pic>
        <p:grpSp>
          <p:nvGrpSpPr>
            <p:cNvPr id="4" name="Group 29"/>
            <p:cNvGrpSpPr/>
            <p:nvPr userDrawn="1"/>
          </p:nvGrpSpPr>
          <p:grpSpPr>
            <a:xfrm>
              <a:off x="3043408" y="2629081"/>
              <a:ext cx="9495695" cy="3975927"/>
              <a:chOff x="3043396" y="2629075"/>
              <a:chExt cx="9495693" cy="3975927"/>
            </a:xfrm>
          </p:grpSpPr>
          <p:graphicFrame>
            <p:nvGraphicFramePr>
              <p:cNvPr id="10" name="Chart 9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46992613"/>
                  </p:ext>
                </p:extLst>
              </p:nvPr>
            </p:nvGraphicFramePr>
            <p:xfrm>
              <a:off x="3043396" y="2629075"/>
              <a:ext cx="9495693" cy="36857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2" name="Rectangle 21"/>
              <p:cNvSpPr/>
              <p:nvPr userDrawn="1"/>
            </p:nvSpPr>
            <p:spPr>
              <a:xfrm>
                <a:off x="9013548" y="5281563"/>
                <a:ext cx="3385141" cy="132343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km-KH" sz="8000" dirty="0" smtClean="0">
                    <a:ln w="0"/>
                    <a:solidFill>
                      <a:srgbClr val="4F81BD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  <a:reflection blurRad="6350" stA="60000" endA="900" endPos="58000" dir="5400000" sy="-100000" algn="bl" rotWithShape="0"/>
                    </a:effectLst>
                    <a:latin typeface="Khmer MEF2" panose="02000506000000020004" pitchFamily="2" charset="0"/>
                    <a:cs typeface="Khmer MEF2" panose="02000506000000020004" pitchFamily="2" charset="0"/>
                  </a:rPr>
                  <a:t>២០១៥</a:t>
                </a:r>
                <a:endParaRPr lang="en-US" sz="8000" dirty="0">
                  <a:ln w="0"/>
                  <a:solidFill>
                    <a:srgbClr val="4F81BD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Khmer MEF2" panose="02000506000000020004" pitchFamily="2" charset="0"/>
                  <a:cs typeface="Khmer MEF2" panose="02000506000000020004" pitchFamily="2" charset="0"/>
                </a:endParaRPr>
              </a:p>
            </p:txBody>
          </p:sp>
          <p:sp>
            <p:nvSpPr>
              <p:cNvPr id="23" name="Rectangle 22"/>
              <p:cNvSpPr/>
              <p:nvPr userDrawn="1"/>
            </p:nvSpPr>
            <p:spPr>
              <a:xfrm>
                <a:off x="5449963" y="4991557"/>
                <a:ext cx="1324402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CascadeDown">
                  <a:avLst/>
                </a:prstTxWarp>
                <a:spAutoFit/>
              </a:bodyPr>
              <a:lstStyle/>
              <a:p>
                <a:pPr algn="ctr"/>
                <a:r>
                  <a:rPr lang="km-KH" sz="2800" dirty="0" smtClean="0">
                    <a:ln w="0"/>
                    <a:solidFill>
                      <a:srgbClr val="4F81BD">
                        <a:lumMod val="40000"/>
                        <a:lumOff val="60000"/>
                      </a:srgb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  <a:reflection blurRad="6350" stA="60000" endA="900" endPos="58000" dir="5400000" sy="-100000" algn="bl" rotWithShape="0"/>
                    </a:effectLst>
                    <a:latin typeface="Khmer MEF2" panose="02000506000000020004" pitchFamily="2" charset="0"/>
                    <a:cs typeface="Khmer MEF2" panose="02000506000000020004" pitchFamily="2" charset="0"/>
                  </a:rPr>
                  <a:t>២០១១</a:t>
                </a:r>
                <a:endParaRPr lang="en-US" sz="2800" dirty="0">
                  <a:ln w="0"/>
                  <a:solidFill>
                    <a:srgbClr val="4F81BD">
                      <a:lumMod val="40000"/>
                      <a:lumOff val="60000"/>
                    </a:srgb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Khmer MEF2" panose="02000506000000020004" pitchFamily="2" charset="0"/>
                  <a:cs typeface="Khmer MEF2" panose="02000506000000020004" pitchFamily="2" charset="0"/>
                </a:endParaRPr>
              </a:p>
            </p:txBody>
          </p:sp>
        </p:grpSp>
        <p:pic>
          <p:nvPicPr>
            <p:cNvPr id="31" name="Picture 30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615172" y="1931244"/>
              <a:ext cx="6992719" cy="2987299"/>
            </a:xfrm>
            <a:prstGeom prst="rect">
              <a:avLst/>
            </a:prstGeom>
            <a:scene3d>
              <a:camera prst="perspectiveContrastingLeftFacing"/>
              <a:lightRig rig="threePt" dir="t"/>
            </a:scene3d>
          </p:spPr>
        </p:pic>
      </p:grpSp>
    </p:spTree>
    <p:extLst>
      <p:ext uri="{BB962C8B-B14F-4D97-AF65-F5344CB8AC3E}">
        <p14:creationId xmlns:p14="http://schemas.microsoft.com/office/powerpoint/2010/main" val="999849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008" y="6669480"/>
            <a:ext cx="12192000" cy="160637"/>
          </a:xfrm>
          <a:prstGeom prst="rect">
            <a:avLst/>
          </a:prstGeom>
          <a:pattFill prst="shingle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1" y="24772"/>
            <a:ext cx="12192000" cy="160637"/>
          </a:xfrm>
          <a:prstGeom prst="rect">
            <a:avLst/>
          </a:prstGeom>
          <a:pattFill prst="shingle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58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3535" t="18311" r="6381" b="10251"/>
          <a:stretch/>
        </p:blipFill>
        <p:spPr>
          <a:xfrm>
            <a:off x="10177871" y="105032"/>
            <a:ext cx="2014152" cy="1218896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518" y="6355645"/>
            <a:ext cx="507608" cy="365125"/>
          </a:xfrm>
        </p:spPr>
        <p:txBody>
          <a:bodyPr/>
          <a:lstStyle>
            <a:lvl1pPr>
              <a:defRPr sz="140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cs typeface="Khmer MEF2" panose="02000506000000020004" pitchFamily="2" charset="0"/>
              </a:defRPr>
            </a:lvl1pPr>
          </a:lstStyle>
          <a:p>
            <a:fld id="{3BCF3F7F-73F2-4355-B331-688B0B457EE7}" type="slidenum">
              <a:rPr lang="en-US" smtClean="0">
                <a:solidFill>
                  <a:srgbClr val="4F81BD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4F81B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88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13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9B715-FEA8-42CC-8001-E656E297502A}" type="datetime1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1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02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02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556E-8FA7-4020-ADF2-C494F955DEFB}" type="datetime1">
              <a:rPr lang="en-US" smtClean="0"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7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7E71-710C-4F82-BDDE-8A642B23A79D}" type="datetime1">
              <a:rPr lang="en-US" smtClean="0"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6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950D-9B83-442C-83C5-F7F3B97A0DAB}" type="datetime1">
              <a:rPr lang="en-US" smtClean="0"/>
              <a:t>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5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1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1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C728-E42F-4ADD-AC35-002848A996A4}" type="datetime1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03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01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01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22203-F68A-47C1-A367-DFDEBB42EE9A}" type="datetime1">
              <a:rPr lang="en-US" smtClean="0"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34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EEA22-397B-42B1-B565-8ED5B98BD82E}" type="datetime1">
              <a:rPr lang="en-US" smtClean="0"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7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75233-87BE-494C-9684-59667C4F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81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12" y="274638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12" y="1600206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7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13" y="635637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13" y="635637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53203-6577-4885-BCF4-C054DA4461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04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F09EC-5DCE-4547-A475-FAA777C96E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2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0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7" Type="http://schemas.openxmlformats.org/officeDocument/2006/relationships/image" Target="../media/image25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2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chart" Target="../charts/char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248" y="5477703"/>
            <a:ext cx="10972801" cy="1143000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/>
              <a:t>The Ministry of Economy and Finance</a:t>
            </a:r>
            <a:br>
              <a:rPr lang="en-US" sz="2400" dirty="0" smtClean="0"/>
            </a:br>
            <a:r>
              <a:rPr lang="en-US" sz="2000" dirty="0" smtClean="0"/>
              <a:t>Date: February 08, 2018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MACRO-ECONOMIC SITUATION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IN CAMBODIA</a:t>
            </a:r>
            <a:endParaRPr lang="en-US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4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75F3-F932-4175-B7F0-9DC1FEC8F8E9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6413" y="1199232"/>
            <a:ext cx="11379200" cy="8683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Agriculture experienced declining growth over the last three years due to bad weather condition and drop of commodity price and prospected to gradually pick up…..</a:t>
            </a:r>
            <a:endParaRPr lang="en-SG" sz="28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918041"/>
              </p:ext>
            </p:extLst>
          </p:nvPr>
        </p:nvGraphicFramePr>
        <p:xfrm>
          <a:off x="418130" y="2249739"/>
          <a:ext cx="11438523" cy="3915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5890" y="6248676"/>
            <a:ext cx="517762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Source: 1994-2016 National Institution of Statistic</a:t>
            </a:r>
          </a:p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            2017e-2018f Ministry of Economy and Finance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15" y="134803"/>
            <a:ext cx="1886855" cy="905469"/>
          </a:xfrm>
          <a:prstGeom prst="rect">
            <a:avLst/>
          </a:prstGeom>
        </p:spPr>
      </p:pic>
      <p:pic>
        <p:nvPicPr>
          <p:cNvPr id="8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90" y="134778"/>
            <a:ext cx="1190172" cy="95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24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9536" y="169409"/>
            <a:ext cx="9335550" cy="74178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Cambodia-Japan economic relation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4167026"/>
              </p:ext>
            </p:extLst>
          </p:nvPr>
        </p:nvGraphicFramePr>
        <p:xfrm>
          <a:off x="6304561" y="593433"/>
          <a:ext cx="5191125" cy="31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3961779"/>
              </p:ext>
            </p:extLst>
          </p:nvPr>
        </p:nvGraphicFramePr>
        <p:xfrm>
          <a:off x="693835" y="909636"/>
          <a:ext cx="5610727" cy="5446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9085027"/>
              </p:ext>
            </p:extLst>
          </p:nvPr>
        </p:nvGraphicFramePr>
        <p:xfrm>
          <a:off x="5858126" y="3570244"/>
          <a:ext cx="5931569" cy="3102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93821" y="6437898"/>
            <a:ext cx="4113040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</a:t>
            </a:r>
            <a:r>
              <a:rPr lang="en-SG" altLang="en-US" sz="1600" dirty="0" smtClean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: Ministry of Economy and Finance</a:t>
            </a:r>
            <a:endParaRPr lang="en-SG" altLang="en-US" sz="1600" dirty="0">
              <a:latin typeface="Times New Roman" panose="02020603050405020304" pitchFamily="18" charset="0"/>
              <a:ea typeface="Khmer MEF1" panose="0200050600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1598" y="6508800"/>
            <a:ext cx="4057023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4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</a:t>
            </a:r>
            <a:r>
              <a:rPr lang="en-SG" altLang="en-US" sz="1400" dirty="0" smtClean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: Ministry of Tourism</a:t>
            </a:r>
            <a:endParaRPr lang="en-SG" altLang="en-US" sz="1400" dirty="0">
              <a:latin typeface="Times New Roman" panose="02020603050405020304" pitchFamily="18" charset="0"/>
              <a:ea typeface="Khmer MEF1" panose="0200050600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7916" y="3570248"/>
            <a:ext cx="404536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2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</a:t>
            </a:r>
            <a:r>
              <a:rPr lang="en-SG" altLang="en-US" sz="1200" dirty="0" smtClean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: National Bank of Cambodia </a:t>
            </a:r>
            <a:endParaRPr lang="en-SG" altLang="en-US" sz="1200" dirty="0">
              <a:latin typeface="Times New Roman" panose="02020603050405020304" pitchFamily="18" charset="0"/>
              <a:ea typeface="Khmer MEF1" panose="02000506000000020004" pitchFamily="2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13" y="26"/>
            <a:ext cx="1576787" cy="756673"/>
          </a:xfrm>
          <a:prstGeom prst="rect">
            <a:avLst/>
          </a:prstGeom>
        </p:spPr>
      </p:pic>
      <p:pic>
        <p:nvPicPr>
          <p:cNvPr id="13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5" y="49714"/>
            <a:ext cx="1171899" cy="93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26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" y="2541748"/>
            <a:ext cx="11379200" cy="2065784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Challenges and Risks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75F3-F932-4175-B7F0-9DC1FEC8F8E9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5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7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1118" y="1222185"/>
            <a:ext cx="11141285" cy="102155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Along with the good condition of the global economy, Cambodia is also facing some major risks ...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05" y="1956491"/>
            <a:ext cx="1150304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85900"/>
            <a:endParaRPr lang="km-KH" sz="1200" b="1" dirty="0">
              <a:ea typeface="Calibri" panose="020F0502020204030204" pitchFamily="34" charset="0"/>
              <a:cs typeface="Khmer MEF1" panose="02000506000000020004" pitchFamily="2" charset="0"/>
            </a:endParaRPr>
          </a:p>
          <a:p>
            <a:pPr marL="1485900"/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Tightened US monetary policy</a:t>
            </a:r>
          </a:p>
          <a:p>
            <a:pPr marL="1485900"/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485900"/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Brexit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uncertain future of EU</a:t>
            </a:r>
            <a:endParaRPr lang="km-KH" sz="2400" b="1" dirty="0">
              <a:latin typeface="Times New Roman" panose="02020603050405020304" pitchFamily="18" charset="0"/>
              <a:ea typeface="Calibri" panose="020F0502020204030204" pitchFamily="34" charset="0"/>
              <a:cs typeface="Khmer MEF1" panose="02000506000000020004" pitchFamily="2" charset="0"/>
            </a:endParaRPr>
          </a:p>
          <a:p>
            <a:pPr marL="1485900">
              <a:lnSpc>
                <a:spcPct val="150000"/>
              </a:lnSpc>
            </a:pPr>
            <a:endParaRPr lang="km-KH" sz="2400" b="1" dirty="0">
              <a:latin typeface="Times New Roman" panose="02020603050405020304" pitchFamily="18" charset="0"/>
              <a:cs typeface="Khmer MEF1" panose="02000506000000020004" pitchFamily="2" charset="0"/>
            </a:endParaRPr>
          </a:p>
          <a:p>
            <a:pPr marL="1485900"/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China’s slowdown with mounting vulnerabilities in China’s financial system associated with rapid credit growth</a:t>
            </a:r>
          </a:p>
          <a:p>
            <a:pPr marL="1485900"/>
            <a:endParaRPr lang="km-KH" sz="2400" b="1" dirty="0">
              <a:latin typeface="Times New Roman" panose="02020603050405020304" pitchFamily="18" charset="0"/>
              <a:ea typeface="Calibri" panose="020F0502020204030204" pitchFamily="34" charset="0"/>
              <a:cs typeface="Khmer MEF1" panose="02000506000000020004" pitchFamily="2" charset="0"/>
            </a:endParaRPr>
          </a:p>
          <a:p>
            <a:pPr marL="1485900" lvl="0"/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Uncertainty of economic and trade policies in the US especially protectionism policy</a:t>
            </a:r>
          </a:p>
          <a:p>
            <a:pPr marL="1485900" lvl="0"/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485900" lvl="0"/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Geopolitical tensions, terrorism and security concerns </a:t>
            </a:r>
            <a:endParaRPr lang="km-KH" sz="2400" b="1" dirty="0">
              <a:latin typeface="Times New Roman" panose="02020603050405020304" pitchFamily="18" charset="0"/>
              <a:ea typeface="Calibri" panose="020F0502020204030204" pitchFamily="34" charset="0"/>
              <a:cs typeface="Khmer MEF1" panose="02000506000000020004" pitchFamily="2" charset="0"/>
            </a:endParaRPr>
          </a:p>
          <a:p>
            <a:pPr lvl="0"/>
            <a:endParaRPr lang="km-KH" sz="2000" b="1" dirty="0">
              <a:latin typeface="Khmer MEF1" panose="02000506000000020004" pitchFamily="2" charset="0"/>
              <a:ea typeface="Calibri" panose="020F0502020204030204" pitchFamily="34" charset="0"/>
              <a:cs typeface="Khmer MEF1" panose="02000506000000020004" pitchFamily="2" charset="0"/>
            </a:endParaRPr>
          </a:p>
          <a:p>
            <a:endParaRPr lang="en-SG" sz="20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23" y="2243737"/>
            <a:ext cx="1188720" cy="548640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23" y="2948684"/>
            <a:ext cx="1188720" cy="548640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25" y="3883819"/>
            <a:ext cx="1188720" cy="548640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85" y="5946657"/>
            <a:ext cx="1188720" cy="548640"/>
          </a:xfrm>
          <a:prstGeom prst="rect">
            <a:avLst/>
          </a:prstGeom>
        </p:spPr>
      </p:pic>
      <p:pic>
        <p:nvPicPr>
          <p:cNvPr id="1031" name="Picture 7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23" y="5011522"/>
            <a:ext cx="1188720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10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6720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1DB5-A91A-42C8-80D0-EA248FDA62D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03771" y="681869"/>
            <a:ext cx="4640191" cy="1051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dirty="0">
                <a:latin typeface="Khmer MEF1" panose="02000506000000020004" pitchFamily="2" charset="0"/>
                <a:cs typeface="Khmer MEF1" panose="02000506000000020004" pitchFamily="2" charset="0"/>
              </a:rPr>
              <a:t> 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00432366"/>
              </p:ext>
            </p:extLst>
          </p:nvPr>
        </p:nvGraphicFramePr>
        <p:xfrm>
          <a:off x="255639" y="383486"/>
          <a:ext cx="11759380" cy="594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49318"/>
            <a:ext cx="2077151" cy="996789"/>
          </a:xfrm>
          <a:prstGeom prst="rect">
            <a:avLst/>
          </a:prstGeom>
        </p:spPr>
      </p:pic>
      <p:pic>
        <p:nvPicPr>
          <p:cNvPr id="7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98" y="88224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6472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4336" y="2348880"/>
            <a:ext cx="11379200" cy="1201688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Key Policy Directions &amp; </a:t>
            </a:r>
          </a:p>
          <a:p>
            <a:pPr marL="109728" indent="0" algn="ctr">
              <a:buNone/>
            </a:pP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New Growth Policy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75F3-F932-4175-B7F0-9DC1FEC8F8E9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5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853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/>
          </p:nvPr>
        </p:nvGraphicFramePr>
        <p:xfrm>
          <a:off x="294968" y="214837"/>
          <a:ext cx="11779045" cy="595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273280" y="2361662"/>
            <a:ext cx="2139261" cy="4011192"/>
            <a:chOff x="4750829" y="2016647"/>
            <a:chExt cx="2312737" cy="3905013"/>
          </a:xfrm>
          <a:solidFill>
            <a:srgbClr val="002060"/>
          </a:solidFill>
        </p:grpSpPr>
        <p:sp>
          <p:nvSpPr>
            <p:cNvPr id="4" name="Rounded Rectangle 3"/>
            <p:cNvSpPr/>
            <p:nvPr/>
          </p:nvSpPr>
          <p:spPr>
            <a:xfrm>
              <a:off x="4750829" y="2081768"/>
              <a:ext cx="2312737" cy="383989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4818567" y="2016647"/>
              <a:ext cx="2244998" cy="381954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l" defTabSz="7112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a-ES" sz="1600" kern="1200" dirty="0">
                <a:latin typeface="Khmer MEF1" panose="02000506000000020004" pitchFamily="2" charset="0"/>
                <a:cs typeface="Khmer MEF1" panose="02000506000000020004" pitchFamily="2" charset="0"/>
              </a:endParaRPr>
            </a:p>
            <a:p>
              <a:pPr lvl="0" defTabSz="7112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Prepare the </a:t>
              </a:r>
              <a:r>
                <a:rPr lang="en-US" sz="1600" b="1" dirty="0">
                  <a:solidFill>
                    <a:srgbClr val="FFC000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Logistics Master Plan</a:t>
              </a: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 and reduce </a:t>
              </a:r>
              <a:r>
                <a:rPr lang="en-US" sz="1600" dirty="0" smtClean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electricity </a:t>
              </a: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price, aiming to promote Cambodia’s </a:t>
              </a:r>
              <a:r>
                <a:rPr lang="en-US" sz="1600" dirty="0" smtClean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competitiveness </a:t>
              </a: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in the regional and global market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492279" y="2354552"/>
            <a:ext cx="2191084" cy="4011193"/>
            <a:chOff x="7081121" y="2033835"/>
            <a:chExt cx="2064793" cy="3905668"/>
          </a:xfrm>
          <a:solidFill>
            <a:schemeClr val="accent5">
              <a:lumMod val="50000"/>
            </a:schemeClr>
          </a:solidFill>
        </p:grpSpPr>
        <p:sp>
          <p:nvSpPr>
            <p:cNvPr id="8" name="Rounded Rectangle 7"/>
            <p:cNvSpPr/>
            <p:nvPr/>
          </p:nvSpPr>
          <p:spPr>
            <a:xfrm>
              <a:off x="7081121" y="2099611"/>
              <a:ext cx="2064793" cy="383989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7217673" y="2033835"/>
              <a:ext cx="1735787" cy="381954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ca-ES" sz="1600" kern="1200" dirty="0">
                <a:latin typeface="Khmer MEF1" panose="02000506000000020004" pitchFamily="2" charset="0"/>
                <a:cs typeface="Khmer MEF1" panose="02000506000000020004" pitchFamily="2" charset="0"/>
              </a:endParaRPr>
            </a:p>
            <a:p>
              <a:pPr lvl="0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Continue expanding and </a:t>
              </a:r>
              <a:r>
                <a:rPr lang="en-US" sz="1600" dirty="0" smtClean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strengthening </a:t>
              </a:r>
              <a:r>
                <a:rPr lang="en-US" sz="1600" b="1" dirty="0">
                  <a:solidFill>
                    <a:srgbClr val="FFC000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education, both soft and hard skills, technology</a:t>
              </a:r>
              <a:r>
                <a:rPr lang="en-US" sz="1600" dirty="0">
                  <a:solidFill>
                    <a:srgbClr val="FFC000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in order to promote skill development and know-how.</a:t>
              </a:r>
              <a:endParaRPr lang="en-US" sz="1400" kern="1200" dirty="0">
                <a:solidFill>
                  <a:schemeClr val="tx1"/>
                </a:solidFill>
                <a:latin typeface="Khmer MEF1" panose="02000506000000020004" pitchFamily="2" charset="0"/>
                <a:cs typeface="Khmer MEF1" panose="02000506000000020004" pitchFamily="2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8445" y="1646639"/>
            <a:ext cx="11716917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Khmer MEF1" panose="02000506000000020004" pitchFamily="2" charset="0"/>
                <a:cs typeface="Khmer MEF1" panose="02000506000000020004" pitchFamily="2" charset="0"/>
              </a:rPr>
              <a:t>In the context of the challenges and risks mentioned above, in order to continue to drive economic growth </a:t>
            </a:r>
            <a:r>
              <a:rPr lang="en-US" sz="20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around 7</a:t>
            </a:r>
            <a:r>
              <a:rPr lang="en-US" sz="2000" dirty="0">
                <a:latin typeface="Khmer MEF1" panose="02000506000000020004" pitchFamily="2" charset="0"/>
                <a:cs typeface="Khmer MEF1" panose="02000506000000020004" pitchFamily="2" charset="0"/>
              </a:rPr>
              <a:t>%, the Royal Government of Cambodia should:</a:t>
            </a:r>
            <a:endParaRPr lang="en-US" sz="2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756430" y="2331449"/>
            <a:ext cx="2202043" cy="4034268"/>
            <a:chOff x="7157197" y="1996764"/>
            <a:chExt cx="2064793" cy="3918679"/>
          </a:xfrm>
          <a:solidFill>
            <a:schemeClr val="accent5">
              <a:lumMod val="50000"/>
            </a:schemeClr>
          </a:solidFill>
        </p:grpSpPr>
        <p:sp>
          <p:nvSpPr>
            <p:cNvPr id="14" name="Rounded Rectangle 13"/>
            <p:cNvSpPr/>
            <p:nvPr/>
          </p:nvSpPr>
          <p:spPr>
            <a:xfrm>
              <a:off x="7157197" y="2075551"/>
              <a:ext cx="2064793" cy="383989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7217673" y="1996764"/>
              <a:ext cx="1923052" cy="385820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m-KH" sz="1600" kern="1200" dirty="0">
                <a:latin typeface="Khmer MEF1" panose="02000506000000020004" pitchFamily="2" charset="0"/>
                <a:cs typeface="Khmer MEF1" panose="02000506000000020004" pitchFamily="2" charset="0"/>
              </a:endParaRPr>
            </a:p>
            <a:p>
              <a:pPr lvl="0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Khmer MEF1" panose="02000506000000020004" pitchFamily="2" charset="0"/>
                  <a:cs typeface="Khmer MEF1" panose="02000506000000020004" pitchFamily="2" charset="0"/>
                </a:rPr>
                <a:t>Prepare long-term, comprehensive planning to </a:t>
              </a:r>
              <a:r>
                <a:rPr lang="en-US" sz="1600" b="1" dirty="0">
                  <a:solidFill>
                    <a:srgbClr val="FFC000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develop the agricultural sector</a:t>
              </a:r>
              <a:r>
                <a:rPr lang="en-US" sz="1600" dirty="0">
                  <a:latin typeface="Khmer MEF1" panose="02000506000000020004" pitchFamily="2" charset="0"/>
                  <a:cs typeface="Khmer MEF1" panose="02000506000000020004" pitchFamily="2" charset="0"/>
                </a:rPr>
                <a:t>, involving all stakeholders from the public, private sector and development partners.</a:t>
              </a:r>
              <a:endParaRPr lang="en-US" sz="1400" kern="1200" dirty="0">
                <a:solidFill>
                  <a:schemeClr val="bg1"/>
                </a:solidFill>
                <a:latin typeface="Khmer MEF1" panose="02000506000000020004" pitchFamily="2" charset="0"/>
                <a:cs typeface="Khmer MEF1" panose="02000506000000020004" pitchFamily="2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086400" y="2442335"/>
            <a:ext cx="2483113" cy="4029919"/>
            <a:chOff x="7122215" y="1872001"/>
            <a:chExt cx="2403685" cy="3935911"/>
          </a:xfrm>
          <a:solidFill>
            <a:schemeClr val="accent5">
              <a:lumMod val="50000"/>
            </a:schemeClr>
          </a:solidFill>
        </p:grpSpPr>
        <p:sp>
          <p:nvSpPr>
            <p:cNvPr id="17" name="Rounded Rectangle 16"/>
            <p:cNvSpPr/>
            <p:nvPr/>
          </p:nvSpPr>
          <p:spPr>
            <a:xfrm>
              <a:off x="7122215" y="1872001"/>
              <a:ext cx="2403685" cy="383989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7582058" y="1950767"/>
              <a:ext cx="1943841" cy="385714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dirty="0">
                <a:latin typeface="Khmer MEF1" panose="02000506000000020004" pitchFamily="2" charset="0"/>
                <a:cs typeface="Khmer MEF1" panose="02000506000000020004" pitchFamily="2" charset="0"/>
              </a:endParaRPr>
            </a:p>
            <a:p>
              <a:pPr lvl="0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Continue implementing </a:t>
              </a:r>
              <a:r>
                <a:rPr lang="en-US" sz="1600" b="1" dirty="0">
                  <a:solidFill>
                    <a:srgbClr val="FFC000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IDP 2015-2025</a:t>
              </a:r>
              <a:r>
                <a:rPr lang="en-US" sz="1600" b="1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efficiently, particularly increase value addition to productions of various industries along with the strengthening of SMEs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96413" y="2361689"/>
            <a:ext cx="2358963" cy="4011193"/>
            <a:chOff x="7157197" y="1996765"/>
            <a:chExt cx="2064793" cy="3918678"/>
          </a:xfrm>
          <a:solidFill>
            <a:schemeClr val="accent5">
              <a:lumMod val="50000"/>
            </a:schemeClr>
          </a:solidFill>
        </p:grpSpPr>
        <p:sp>
          <p:nvSpPr>
            <p:cNvPr id="23" name="Rounded Rectangle 22"/>
            <p:cNvSpPr/>
            <p:nvPr/>
          </p:nvSpPr>
          <p:spPr>
            <a:xfrm>
              <a:off x="7157197" y="2075551"/>
              <a:ext cx="2064793" cy="383989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7217673" y="1996765"/>
              <a:ext cx="1923052" cy="3858203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algn="l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>
                <a:latin typeface="Khmer MEF1" panose="02000506000000020004" pitchFamily="2" charset="0"/>
                <a:cs typeface="Khmer MEF1" panose="02000506000000020004" pitchFamily="2" charset="0"/>
              </a:endParaRPr>
            </a:p>
            <a:p>
              <a:pPr lvl="0" defTabSz="80010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Khmer MEF1" panose="02000506000000020004" pitchFamily="2" charset="0"/>
                  <a:cs typeface="Khmer MEF1" panose="02000506000000020004" pitchFamily="2" charset="0"/>
                </a:rPr>
                <a:t>Accelerate </a:t>
              </a:r>
              <a:r>
                <a:rPr lang="en-US" b="1" dirty="0">
                  <a:solidFill>
                    <a:srgbClr val="FFC000"/>
                  </a:solidFill>
                  <a:latin typeface="Khmer MEF1" panose="02000506000000020004" pitchFamily="2" charset="0"/>
                  <a:cs typeface="Khmer MEF1" panose="02000506000000020004" pitchFamily="2" charset="0"/>
                </a:rPr>
                <a:t>institutional structural reforms</a:t>
              </a:r>
              <a:r>
                <a:rPr lang="en-US" dirty="0">
                  <a:latin typeface="Khmer MEF1" panose="02000506000000020004" pitchFamily="2" charset="0"/>
                  <a:cs typeface="Khmer MEF1" panose="02000506000000020004" pitchFamily="2" charset="0"/>
                </a:rPr>
                <a:t>.</a:t>
              </a:r>
              <a:endParaRPr lang="en-US" sz="1600" kern="1200" dirty="0">
                <a:solidFill>
                  <a:schemeClr val="bg1"/>
                </a:solidFill>
                <a:latin typeface="Khmer MEF1" panose="02000506000000020004" pitchFamily="2" charset="0"/>
                <a:cs typeface="Khmer MEF1" panose="02000506000000020004" pitchFamily="2" charset="0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332789"/>
            <a:ext cx="2077151" cy="996789"/>
          </a:xfrm>
          <a:prstGeom prst="rect">
            <a:avLst/>
          </a:prstGeom>
        </p:spPr>
      </p:pic>
      <p:pic>
        <p:nvPicPr>
          <p:cNvPr id="20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71695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189783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9834" y="2664178"/>
            <a:ext cx="7413979" cy="3512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You! 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3" y="6538912"/>
          <a:ext cx="12192000" cy="370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07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87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5400" b="1" dirty="0" smtClean="0"/>
              <a:t>Presentation</a:t>
            </a:r>
          </a:p>
          <a:p>
            <a:pPr marL="0" indent="0" algn="ctr">
              <a:buNone/>
            </a:pPr>
            <a:r>
              <a:rPr lang="en-US" sz="5400" b="1" dirty="0" smtClean="0"/>
              <a:t>by</a:t>
            </a:r>
            <a:endParaRPr lang="en-US" sz="5400" b="1" dirty="0"/>
          </a:p>
          <a:p>
            <a:pPr marL="0" indent="0" algn="ctr">
              <a:buNone/>
            </a:pPr>
            <a:r>
              <a:rPr lang="en-US" sz="5400" b="1" dirty="0" smtClean="0"/>
              <a:t>Central PPP Unit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19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6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67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Summary Contents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00B050"/>
                </a:solidFill>
              </a:rPr>
              <a:t>1 - </a:t>
            </a:r>
            <a:r>
              <a:rPr lang="en-US" sz="3600" b="1" dirty="0" smtClean="0">
                <a:solidFill>
                  <a:srgbClr val="00B050"/>
                </a:solidFill>
              </a:rPr>
              <a:t>Cambodia </a:t>
            </a:r>
            <a:r>
              <a:rPr lang="en-US" sz="3600" b="1" dirty="0">
                <a:solidFill>
                  <a:srgbClr val="00B050"/>
                </a:solidFill>
              </a:rPr>
              <a:t>Economic </a:t>
            </a:r>
            <a:r>
              <a:rPr lang="en-US" sz="3600" b="1" dirty="0" smtClean="0">
                <a:solidFill>
                  <a:srgbClr val="00B050"/>
                </a:solidFill>
              </a:rPr>
              <a:t>Development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     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(Present by General Department of Policy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km-KH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km-KH" sz="3600" b="1" dirty="0">
                <a:solidFill>
                  <a:srgbClr val="00B050"/>
                </a:solidFill>
              </a:rPr>
              <a:t>2 - </a:t>
            </a:r>
            <a:r>
              <a:rPr lang="en-US" sz="3600" b="1" dirty="0">
                <a:solidFill>
                  <a:srgbClr val="00B050"/>
                </a:solidFill>
              </a:rPr>
              <a:t>The Progress </a:t>
            </a:r>
            <a:r>
              <a:rPr lang="en-US" sz="2800" b="1" dirty="0">
                <a:solidFill>
                  <a:srgbClr val="00B050"/>
                </a:solidFill>
              </a:rPr>
              <a:t>of PPP </a:t>
            </a:r>
            <a:r>
              <a:rPr lang="km-KH" sz="2800" b="1" dirty="0">
                <a:solidFill>
                  <a:srgbClr val="00B050"/>
                </a:solidFill>
              </a:rPr>
              <a:t>​​​​​​​​​​​​​​​​​​​​​​​​​​​​​​​​​​​​​​</a:t>
            </a:r>
            <a:r>
              <a:rPr lang="en-US" sz="2800" b="1" dirty="0">
                <a:solidFill>
                  <a:srgbClr val="00B050"/>
                </a:solidFill>
              </a:rPr>
              <a:t>Implementation in Cambodia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      </a:t>
            </a:r>
            <a:r>
              <a:rPr lang="km-KH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Present by Central PPP Unit)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B050"/>
                </a:solidFill>
              </a:rPr>
              <a:t>3 - </a:t>
            </a:r>
            <a:r>
              <a:rPr lang="en-US" sz="3600" b="1" dirty="0" smtClean="0">
                <a:solidFill>
                  <a:srgbClr val="00B050"/>
                </a:solidFill>
              </a:rPr>
              <a:t>The </a:t>
            </a:r>
            <a:r>
              <a:rPr lang="en-US" sz="3600" b="1" dirty="0">
                <a:solidFill>
                  <a:srgbClr val="00B050"/>
                </a:solidFill>
              </a:rPr>
              <a:t>4 Key Principles in </a:t>
            </a:r>
            <a:r>
              <a:rPr lang="en-US" sz="3600" b="1" dirty="0" smtClean="0">
                <a:solidFill>
                  <a:srgbClr val="00B050"/>
                </a:solidFill>
              </a:rPr>
              <a:t>Borrowing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B050"/>
                </a:solidFill>
              </a:rPr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    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(Present by General Department of International Cooperation and 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       Debt Management)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32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613" y="1600200"/>
            <a:ext cx="11684000" cy="28956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The Progress of</a:t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>PPP </a:t>
            </a:r>
            <a:r>
              <a:rPr lang="km-KH" dirty="0" smtClean="0">
                <a:solidFill>
                  <a:srgbClr val="00B050"/>
                </a:solidFill>
              </a:rPr>
              <a:t>​​​​​​​​​​​​​​​​​​​​​​​​​​​​​​​​​​​​​​</a:t>
            </a:r>
            <a:r>
              <a:rPr lang="en-US" dirty="0" smtClean="0">
                <a:solidFill>
                  <a:srgbClr val="00B050"/>
                </a:solidFill>
              </a:rPr>
              <a:t>Implementation in Cambodia</a:t>
            </a:r>
            <a:endParaRPr lang="en-US" sz="1800" b="1" i="1" dirty="0">
              <a:solidFill>
                <a:srgbClr val="00B05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7F763-07E7-4A96-9872-B4CD85CA8E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3" y="1295400"/>
            <a:ext cx="121920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406413" y="4345240"/>
            <a:ext cx="11379200" cy="20111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rgbClr val="00B050"/>
                </a:solidFill>
              </a:rPr>
              <a:t>Central PPP Unit, Ministry of Economy and Finance</a:t>
            </a:r>
            <a:r>
              <a:rPr lang="en-US" sz="1600" dirty="0" smtClean="0">
                <a:solidFill>
                  <a:srgbClr val="00B050"/>
                </a:solidFill>
              </a:rPr>
              <a:t/>
            </a:r>
            <a:br>
              <a:rPr lang="en-US" sz="1600" dirty="0" smtClean="0">
                <a:solidFill>
                  <a:srgbClr val="00B050"/>
                </a:solidFill>
              </a:rPr>
            </a:br>
            <a:endParaRPr lang="en-US" sz="1600" dirty="0" smtClean="0">
              <a:solidFill>
                <a:srgbClr val="00B050"/>
              </a:solidFill>
            </a:endParaRPr>
          </a:p>
          <a:p>
            <a:endParaRPr lang="en-US" sz="2000" b="1" i="1" dirty="0" smtClean="0">
              <a:solidFill>
                <a:srgbClr val="00B050"/>
              </a:solidFill>
            </a:endParaRPr>
          </a:p>
          <a:p>
            <a:r>
              <a:rPr lang="en-US" sz="2000" b="1" i="1" dirty="0" smtClean="0">
                <a:solidFill>
                  <a:srgbClr val="00B050"/>
                </a:solidFill>
              </a:rPr>
              <a:t>Le </a:t>
            </a:r>
            <a:r>
              <a:rPr lang="en-US" sz="2000" b="1" i="1" dirty="0" err="1" smtClean="0">
                <a:solidFill>
                  <a:srgbClr val="00B050"/>
                </a:solidFill>
              </a:rPr>
              <a:t>Palais</a:t>
            </a:r>
            <a:r>
              <a:rPr lang="en-US" sz="2000" b="1" i="1" dirty="0">
                <a:solidFill>
                  <a:srgbClr val="00B050"/>
                </a:solidFill>
              </a:rPr>
              <a:t> </a:t>
            </a:r>
            <a:r>
              <a:rPr lang="en-US" sz="2000" b="1" i="1" dirty="0" smtClean="0">
                <a:solidFill>
                  <a:srgbClr val="00B050"/>
                </a:solidFill>
              </a:rPr>
              <a:t>du </a:t>
            </a:r>
            <a:r>
              <a:rPr lang="en-US" sz="2000" b="1" i="1" dirty="0" err="1" smtClean="0">
                <a:solidFill>
                  <a:srgbClr val="00B050"/>
                </a:solidFill>
              </a:rPr>
              <a:t>Gouvernement</a:t>
            </a:r>
            <a:endParaRPr lang="en-US" sz="2000" b="1" i="1" dirty="0" smtClean="0">
              <a:solidFill>
                <a:srgbClr val="00B050"/>
              </a:solidFill>
            </a:endParaRPr>
          </a:p>
          <a:p>
            <a:r>
              <a:rPr lang="en-US" sz="2000" b="1" i="1" dirty="0" smtClean="0">
                <a:solidFill>
                  <a:srgbClr val="00B050"/>
                </a:solidFill>
              </a:rPr>
              <a:t>February 8, 2018</a:t>
            </a:r>
            <a:r>
              <a:rPr lang="en-US" sz="1400" dirty="0" smtClean="0">
                <a:solidFill>
                  <a:prstClr val="black"/>
                </a:solidFill>
              </a:rPr>
              <a:t/>
            </a:r>
            <a:br>
              <a:rPr lang="en-US" sz="1400" dirty="0" smtClean="0">
                <a:solidFill>
                  <a:prstClr val="black"/>
                </a:solidFill>
              </a:rPr>
            </a:b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1028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61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Contents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12" y="1179320"/>
            <a:ext cx="10972801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endParaRPr lang="en-US" sz="2400" b="1" dirty="0" smtClean="0">
              <a:solidFill>
                <a:prstClr val="black"/>
              </a:solidFill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prstClr val="black"/>
                </a:solidFill>
              </a:rPr>
              <a:t>PPP Policy </a:t>
            </a:r>
            <a:r>
              <a:rPr lang="en-US" sz="2400" b="1" dirty="0">
                <a:solidFill>
                  <a:prstClr val="black"/>
                </a:solidFill>
              </a:rPr>
              <a:t>P</a:t>
            </a:r>
            <a:r>
              <a:rPr lang="en-US" sz="2400" b="1" dirty="0" smtClean="0">
                <a:solidFill>
                  <a:prstClr val="black"/>
                </a:solidFill>
              </a:rPr>
              <a:t>aper 2016-2020</a:t>
            </a:r>
            <a:endParaRPr lang="en-US" sz="500" dirty="0" smtClean="0">
              <a:solidFill>
                <a:prstClr val="black"/>
              </a:solidFill>
            </a:endParaRPr>
          </a:p>
          <a:p>
            <a:pPr marL="971550" lvl="1" indent="-514350">
              <a:buFont typeface="+mj-lt"/>
              <a:buAutoNum type="romanLcPeriod"/>
            </a:pPr>
            <a:r>
              <a:rPr lang="en-US" sz="2400" dirty="0" smtClean="0">
                <a:solidFill>
                  <a:prstClr val="black"/>
                </a:solidFill>
              </a:rPr>
              <a:t>Vision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sz="2400" dirty="0" smtClean="0">
                <a:solidFill>
                  <a:prstClr val="black"/>
                </a:solidFill>
              </a:rPr>
              <a:t>Objective and Goal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sz="2400" dirty="0" smtClean="0">
                <a:solidFill>
                  <a:prstClr val="black"/>
                </a:solidFill>
              </a:rPr>
              <a:t>Strategies and Measures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sz="2400" dirty="0" smtClean="0">
                <a:solidFill>
                  <a:prstClr val="black"/>
                </a:solidFill>
              </a:rPr>
              <a:t>Priority Sectors</a:t>
            </a:r>
            <a:endParaRPr lang="en-US" sz="2000" dirty="0" smtClean="0">
              <a:solidFill>
                <a:prstClr val="black"/>
              </a:solidFill>
            </a:endParaRPr>
          </a:p>
          <a:p>
            <a:pPr marL="971550" lvl="1" indent="-514350">
              <a:buFont typeface="+mj-lt"/>
              <a:buAutoNum type="romanLcPeriod"/>
            </a:pPr>
            <a:endParaRPr lang="en-US" sz="500" dirty="0">
              <a:solidFill>
                <a:prstClr val="black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sz="2400" b="1" dirty="0" smtClean="0">
                <a:solidFill>
                  <a:prstClr val="black"/>
                </a:solidFill>
              </a:rPr>
              <a:t>Progress of Implementing PPP Policy in Cambodia</a:t>
            </a:r>
          </a:p>
          <a:p>
            <a:pPr marL="971550" lvl="1" indent="-514350">
              <a:buFontTx/>
              <a:buAutoNum type="romanLcPeriod"/>
            </a:pPr>
            <a:r>
              <a:rPr lang="en-US" sz="2400" dirty="0" smtClean="0">
                <a:solidFill>
                  <a:prstClr val="black"/>
                </a:solidFill>
              </a:rPr>
              <a:t>Progress on PPP Legal and Regulatory framework</a:t>
            </a:r>
          </a:p>
          <a:p>
            <a:pPr marL="971550" lvl="1" indent="-514350">
              <a:buFontTx/>
              <a:buAutoNum type="romanLcPeriod"/>
            </a:pPr>
            <a:r>
              <a:rPr lang="en-US" sz="2400" dirty="0" smtClean="0">
                <a:solidFill>
                  <a:prstClr val="black"/>
                </a:solidFill>
              </a:rPr>
              <a:t>Progress on PPP Project Implementation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Pilot PPP Project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Other projects</a:t>
            </a:r>
          </a:p>
          <a:p>
            <a:pPr marL="0" lvl="2"/>
            <a:r>
              <a:rPr lang="en-US" sz="2400" b="1" dirty="0" smtClean="0">
                <a:solidFill>
                  <a:prstClr val="black"/>
                </a:solidFill>
              </a:rPr>
              <a:t>3) Targeted Plan</a:t>
            </a:r>
          </a:p>
        </p:txBody>
      </p:sp>
    </p:spTree>
    <p:extLst>
      <p:ext uri="{BB962C8B-B14F-4D97-AF65-F5344CB8AC3E}">
        <p14:creationId xmlns:p14="http://schemas.microsoft.com/office/powerpoint/2010/main" val="386582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1213" y="1985665"/>
            <a:ext cx="10871200" cy="1447800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23825" lvl="1">
              <a:tabLst>
                <a:tab pos="511175" algn="l"/>
              </a:tabLst>
            </a:pPr>
            <a:r>
              <a:rPr lang="en-US" sz="2400" i="1" spc="-50" dirty="0" smtClean="0">
                <a:solidFill>
                  <a:prstClr val="black"/>
                </a:solidFill>
              </a:rPr>
              <a:t>“By the end of 2020: a comprehensive and interlinked system of PPP in accordance with the international standards”</a:t>
            </a:r>
            <a:endParaRPr lang="en-US" sz="2400" i="1" spc="-50" dirty="0">
              <a:solidFill>
                <a:prstClr val="black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41094" y="4267228"/>
            <a:ext cx="10838121" cy="1805375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63500" lvl="1">
              <a:tabLst>
                <a:tab pos="403225" algn="l"/>
              </a:tabLst>
            </a:pPr>
            <a:r>
              <a:rPr lang="en-US" sz="2400" i="1" dirty="0" smtClean="0">
                <a:solidFill>
                  <a:prstClr val="black"/>
                </a:solidFill>
              </a:rPr>
              <a:t>“To promote and encourage investments by private sector and financial institutions to contribute to restoring, building, operating and maintaining public infrastructure and other economic productivity enhancement sectors”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21" y="1524001"/>
            <a:ext cx="111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 smtClean="0">
                <a:solidFill>
                  <a:prstClr val="black"/>
                </a:solidFill>
              </a:rPr>
              <a:t>i</a:t>
            </a:r>
            <a:r>
              <a:rPr lang="en-US" sz="2400" b="1" dirty="0">
                <a:solidFill>
                  <a:prstClr val="black"/>
                </a:solidFill>
              </a:rPr>
              <a:t>. </a:t>
            </a:r>
            <a:r>
              <a:rPr lang="en-US" sz="2400" b="1" dirty="0" smtClean="0">
                <a:solidFill>
                  <a:prstClr val="black"/>
                </a:solidFill>
              </a:rPr>
              <a:t>Vision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64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1. </a:t>
            </a:r>
            <a:r>
              <a:rPr lang="en-US" sz="3200" b="1" dirty="0"/>
              <a:t>PPP Policy Paper </a:t>
            </a:r>
            <a:r>
              <a:rPr lang="en-US" sz="3200" b="1" dirty="0" smtClean="0"/>
              <a:t>2016-2020 (1/6)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3321" y="3805538"/>
            <a:ext cx="1117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>
                <a:solidFill>
                  <a:prstClr val="black"/>
                </a:solidFill>
              </a:rPr>
              <a:t>ii. Objective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71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001" y="1600229"/>
            <a:ext cx="111760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iii. Strategies and Measures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Strategies</a:t>
            </a:r>
            <a:endParaRPr lang="en-US" sz="2400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1" indent="457200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(</a:t>
            </a:r>
            <a:r>
              <a:rPr lang="en-US" sz="24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i</a:t>
            </a:r>
            <a:r>
              <a:rPr lang="en-US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)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Legal framework, operational 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management procedures, 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	financial 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support mechanism, 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institutional 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mechanism, 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	and Inter-Ministerial Committee</a:t>
            </a:r>
            <a:endParaRPr lang="en-US" sz="2400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1"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(ii)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“</a:t>
            </a:r>
            <a:r>
              <a:rPr lang="en-US" sz="2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Learning </a:t>
            </a:r>
            <a:r>
              <a:rPr lang="en-US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by Doing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” approach </a:t>
            </a:r>
          </a:p>
          <a:p>
            <a:pPr marL="0" lvl="1" indent="457200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(iii)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Institutional </a:t>
            </a:r>
            <a:r>
              <a:rPr lang="en-US" sz="2400" dirty="0">
                <a:solidFill>
                  <a:prstClr val="black"/>
                </a:solidFill>
                <a:cs typeface="Times New Roman" panose="02020603050405020304" pitchFamily="18" charset="0"/>
              </a:rPr>
              <a:t>capacity and human resource </a:t>
            </a:r>
            <a:r>
              <a:rPr lang="en-US" sz="2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development</a:t>
            </a:r>
            <a:endParaRPr lang="en-US" sz="24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064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1. </a:t>
            </a:r>
            <a:r>
              <a:rPr lang="en-US" sz="3200" b="1" dirty="0"/>
              <a:t>PPP Policy Paper </a:t>
            </a:r>
            <a:r>
              <a:rPr lang="en-US" sz="3200" b="1" dirty="0" smtClean="0"/>
              <a:t>2016-2020 (2/6)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3975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488404"/>
              </p:ext>
            </p:extLst>
          </p:nvPr>
        </p:nvGraphicFramePr>
        <p:xfrm>
          <a:off x="609602" y="1783238"/>
          <a:ext cx="11379198" cy="3748882"/>
        </p:xfrm>
        <a:graphic>
          <a:graphicData uri="http://schemas.openxmlformats.org/drawingml/2006/table">
            <a:tbl>
              <a:tblPr/>
              <a:tblGrid>
                <a:gridCol w="2438400"/>
                <a:gridCol w="5629513"/>
                <a:gridCol w="3311285"/>
              </a:tblGrid>
              <a:tr h="3699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Policy Measures</a:t>
                      </a:r>
                    </a:p>
                  </a:txBody>
                  <a:tcPr marL="9205" marR="9205" marT="6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Activities</a:t>
                      </a:r>
                    </a:p>
                  </a:txBody>
                  <a:tcPr marL="9205" marR="9205" marT="6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44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2016 – 2018</a:t>
                      </a:r>
                    </a:p>
                  </a:txBody>
                  <a:tcPr marL="9205" marR="9205" marT="6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2019 – 2020</a:t>
                      </a:r>
                    </a:p>
                  </a:txBody>
                  <a:tcPr marL="9205" marR="9205" marT="69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562686">
                <a:tc rowSpan="2"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Review and development of legal framework and operational management procedures</a:t>
                      </a:r>
                    </a:p>
                    <a:p>
                      <a:pPr marL="0" indent="0" algn="l" fontAlgn="ctr">
                        <a:buNone/>
                      </a:pP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1920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285750" lvl="1" indent="-285750" algn="l" defTabSz="914400" rtl="0" eaLnBrk="1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5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During the interim period, establish an Inter-   Ministerial Committee led by the Ministry of Economy and Finance;</a:t>
                      </a:r>
                    </a:p>
                    <a:p>
                      <a:pPr marL="285750" lvl="1" indent="-285750" algn="l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5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Review provisions stipulated in the Law on Concession and other related laws and make amendments as necessary;</a:t>
                      </a:r>
                    </a:p>
                    <a:p>
                      <a:pPr marL="285750" lvl="1" indent="-285750" algn="l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5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Prepare legal documents, operational management procedures, procurement management procedures, and financial support mechanism etc.;</a:t>
                      </a:r>
                    </a:p>
                    <a:p>
                      <a:pPr marL="285750" lvl="1" indent="-285750" algn="l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5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Review and approve priority project list and the findings from feasibility studies of those priority projects.</a:t>
                      </a:r>
                    </a:p>
                    <a:p>
                      <a:pPr marL="285750" lvl="1" indent="-285750" algn="l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5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These functions and duties shall be transferred to the permanent mechanism which will be reviewed and decided by RGC latterly.</a:t>
                      </a:r>
                    </a:p>
                  </a:txBody>
                  <a:tcPr marL="121920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 fontAlgn="ctr">
                        <a:buFontTx/>
                        <a:buChar char="-"/>
                      </a:pP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Review 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and revise as needed in order to establish a permanent institutional 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mechanism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;</a:t>
                      </a:r>
                    </a:p>
                    <a:p>
                      <a:pPr marL="285750" indent="-285750" algn="l" fontAlgn="ctr">
                        <a:buFontTx/>
                        <a:buChar char="-"/>
                      </a:pP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Review 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and revise as needed the relevant legal framework, institutional mechanism, and operational management procedures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</a:t>
                      </a:r>
                    </a:p>
                    <a:p>
                      <a:pPr marL="285750" indent="-285750" algn="l" fontAlgn="ctr">
                        <a:buFontTx/>
                        <a:buChar char="-"/>
                      </a:pP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l" fontAlgn="t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2848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40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86409" marR="6904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205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064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1. </a:t>
            </a:r>
            <a:r>
              <a:rPr lang="en-US" sz="3200" b="1" dirty="0"/>
              <a:t>PPP Policy Paper </a:t>
            </a:r>
            <a:r>
              <a:rPr lang="en-US" sz="3200" b="1" dirty="0" smtClean="0"/>
              <a:t>2016-2020 (3/6)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7802" y="1219229"/>
            <a:ext cx="680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Measures (1/2)</a:t>
            </a:r>
            <a:endParaRPr 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5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0661983"/>
              </p:ext>
            </p:extLst>
          </p:nvPr>
        </p:nvGraphicFramePr>
        <p:xfrm>
          <a:off x="325118" y="1828828"/>
          <a:ext cx="11460480" cy="4853501"/>
        </p:xfrm>
        <a:graphic>
          <a:graphicData uri="http://schemas.openxmlformats.org/drawingml/2006/table">
            <a:tbl>
              <a:tblPr/>
              <a:tblGrid>
                <a:gridCol w="2517912"/>
                <a:gridCol w="4511040"/>
                <a:gridCol w="4431528"/>
              </a:tblGrid>
              <a:tr h="4607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Policy Measures</a:t>
                      </a:r>
                    </a:p>
                  </a:txBody>
                  <a:tcPr marL="11445" marR="11445" marT="85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Activities</a:t>
                      </a:r>
                    </a:p>
                  </a:txBody>
                  <a:tcPr marL="11445" marR="11445" marT="85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07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2016 – 2018</a:t>
                      </a:r>
                    </a:p>
                  </a:txBody>
                  <a:tcPr marL="11445" marR="11445" marT="85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2019 – 2020</a:t>
                      </a:r>
                    </a:p>
                  </a:txBody>
                  <a:tcPr marL="11445" marR="11445" marT="85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207512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+mj-lt"/>
                        <a:buAutoNum type="arabicPeriod" startAt="2"/>
                      </a:pPr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of financial support </a:t>
                      </a:r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mechanism</a:t>
                      </a:r>
                    </a:p>
                    <a:p>
                      <a:pPr algn="l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1920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Establish and operationalize Project Development Facility (PDF)</a:t>
                      </a:r>
                    </a:p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Develop</a:t>
                      </a:r>
                      <a:r>
                        <a:rPr lang="en-US" sz="1300" kern="1200" spc="-3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and put into effect operational procedures for PDF.</a:t>
                      </a:r>
                      <a:endParaRPr lang="en-US" sz="1300" kern="1200" spc="-3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Review </a:t>
                      </a:r>
                      <a:r>
                        <a:rPr lang="en-US" sz="1300" kern="1200" spc="-3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possibilities to establish and operationalize Viability Gap Fund </a:t>
                      </a:r>
                      <a:r>
                        <a:rPr lang="en-US" sz="1300" kern="1200" spc="-3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300" kern="1200" spc="-3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VGF)</a:t>
                      </a:r>
                    </a:p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Develop</a:t>
                      </a:r>
                      <a:r>
                        <a:rPr lang="en-US" sz="1300" kern="1200" spc="-3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and put into effect the operational procedures for VGF</a:t>
                      </a:r>
                      <a:r>
                        <a:rPr lang="en-US" sz="1300" kern="1200" spc="-3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1300" kern="1200" spc="-3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9205" marT="690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668">
                <a:tc>
                  <a:txBody>
                    <a:bodyPr/>
                    <a:lstStyle/>
                    <a:p>
                      <a:pPr marL="342900" indent="-342900" algn="l" fontAlgn="t">
                        <a:buFont typeface="+mj-lt"/>
                        <a:buAutoNum type="arabicPeriod" startAt="3"/>
                      </a:pPr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Development </a:t>
                      </a:r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and identification of institutional </a:t>
                      </a:r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mechanism</a:t>
                      </a:r>
                    </a:p>
                    <a:p>
                      <a:pPr algn="l" fontAlgn="t"/>
                      <a:endParaRPr lang="en-US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1445" marT="8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Integrate </a:t>
                      </a:r>
                      <a:r>
                        <a:rPr lang="en-US" sz="1300" kern="1200" spc="-3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functions of the </a:t>
                      </a: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Central PPP </a:t>
                      </a:r>
                      <a:r>
                        <a:rPr lang="en-US" sz="1300" kern="1200" spc="-3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Unit and Risk </a:t>
                      </a: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Management Unit for the</a:t>
                      </a:r>
                      <a:r>
                        <a:rPr lang="en-US" sz="1300" kern="1200" spc="-3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MEF. </a:t>
                      </a:r>
                      <a:r>
                        <a:rPr lang="en-US" sz="1300" b="1" i="1" kern="1200" spc="-3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(The function of CPU and RMU has reviewed and  integrated under the single roof of CPU.)</a:t>
                      </a:r>
                      <a:endParaRPr lang="en-US" sz="1300" b="1" i="1" kern="1200" spc="-3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lvl="1" indent="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None/>
                      </a:pPr>
                      <a:endParaRPr lang="en-US" sz="1300" kern="1200" spc="-3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Establish or integrate functions of PPP units in different sectorial ministries/institutions</a:t>
                      </a:r>
                      <a:endParaRPr lang="en-US" sz="1300" kern="1200" spc="-3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82880" marT="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Review and revise functions of PPP units in different sectorial ministries/institutions.</a:t>
                      </a:r>
                      <a:endParaRPr lang="en-US" sz="1300" kern="1200" spc="-3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1445" marT="8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047">
                <a:tc>
                  <a:txBody>
                    <a:bodyPr/>
                    <a:lstStyle/>
                    <a:p>
                      <a:pPr marL="342900" indent="-342900" algn="l" fontAlgn="t">
                        <a:buFont typeface="+mj-lt"/>
                        <a:buAutoNum type="arabicPeriod" startAt="4"/>
                      </a:pPr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Institutional </a:t>
                      </a:r>
                      <a:r>
                        <a:rPr lang="en-US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capacity and human resource development</a:t>
                      </a:r>
                    </a:p>
                  </a:txBody>
                  <a:tcPr marL="121920" marR="11445" marT="8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Prepare </a:t>
                      </a:r>
                      <a:r>
                        <a:rPr lang="en-US" sz="1300" kern="1200" spc="-3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and put into effect the institutional capacity and human resource development plan.</a:t>
                      </a:r>
                    </a:p>
                  </a:txBody>
                  <a:tcPr marL="121920" marR="11445" marT="8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algn="l" defTabSz="914400" rtl="0" eaLnBrk="1" fontAlgn="ctr" latinLnBrk="0" hangingPunct="1">
                        <a:lnSpc>
                          <a:spcPct val="120000"/>
                        </a:lnSpc>
                        <a:buFontTx/>
                        <a:buChar char="-"/>
                      </a:pPr>
                      <a:r>
                        <a:rPr lang="en-US" sz="1300" kern="1200" spc="-3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Update </a:t>
                      </a:r>
                      <a:r>
                        <a:rPr lang="en-US" sz="1300" kern="1200" spc="-3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the institutional capacity and human resource development plan.</a:t>
                      </a:r>
                    </a:p>
                  </a:txBody>
                  <a:tcPr marL="121920" marR="11445" marT="8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7802" y="1219229"/>
            <a:ext cx="680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Measures (2/2)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064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1. </a:t>
            </a:r>
            <a:r>
              <a:rPr lang="en-US" sz="3200" b="1" dirty="0"/>
              <a:t>PPP Policy Paper </a:t>
            </a:r>
            <a:r>
              <a:rPr lang="en-US" sz="3200" b="1" dirty="0" smtClean="0"/>
              <a:t>2016-2020 (4/6)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6284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45" y="1524796"/>
            <a:ext cx="10972801" cy="452596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8600" b="1" dirty="0" smtClean="0"/>
              <a:t>iv. Priority sectors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sz="5500" b="1" dirty="0" smtClean="0"/>
              <a:t>Initial Stage​ - Revenue-Based Payment</a:t>
            </a:r>
          </a:p>
          <a:p>
            <a:r>
              <a:rPr lang="en-US" sz="5500" b="1" dirty="0" smtClean="0"/>
              <a:t>These sectors include the following:</a:t>
            </a:r>
            <a:endParaRPr lang="en-US" sz="5500" b="1" dirty="0"/>
          </a:p>
          <a:p>
            <a:pPr lvl="1"/>
            <a:r>
              <a:rPr lang="en-AU" sz="5500" dirty="0" smtClean="0"/>
              <a:t>Transportation </a:t>
            </a:r>
            <a:r>
              <a:rPr lang="en-AU" sz="5500" dirty="0"/>
              <a:t>system such as roads, bridges, railroads, ports, and airports;  </a:t>
            </a:r>
            <a:endParaRPr lang="en-AU" sz="5500" dirty="0" smtClean="0"/>
          </a:p>
          <a:p>
            <a:pPr lvl="1"/>
            <a:r>
              <a:rPr lang="en-AU" sz="5500" dirty="0" smtClean="0"/>
              <a:t>Production</a:t>
            </a:r>
            <a:r>
              <a:rPr lang="en-AU" sz="5500" dirty="0"/>
              <a:t>, transmission and distribution of electricity; </a:t>
            </a:r>
            <a:endParaRPr lang="en-AU" sz="5500" dirty="0" smtClean="0"/>
          </a:p>
          <a:p>
            <a:pPr lvl="1"/>
            <a:r>
              <a:rPr lang="en-AU" sz="5500" dirty="0" smtClean="0"/>
              <a:t>Production</a:t>
            </a:r>
            <a:r>
              <a:rPr lang="en-AU" sz="5500" dirty="0"/>
              <a:t>, supply and distribution of clean water;  </a:t>
            </a:r>
            <a:endParaRPr lang="en-AU" sz="5500" dirty="0" smtClean="0"/>
          </a:p>
          <a:p>
            <a:pPr lvl="1"/>
            <a:r>
              <a:rPr lang="en-AU" sz="5500" dirty="0" smtClean="0"/>
              <a:t>Development</a:t>
            </a:r>
            <a:r>
              <a:rPr lang="en-AU" sz="5500" dirty="0"/>
              <a:t>, modernization of markets and public car parks or public commercial </a:t>
            </a:r>
            <a:r>
              <a:rPr lang="en-AU" sz="5500" dirty="0" smtClean="0"/>
              <a:t>centres</a:t>
            </a:r>
            <a:r>
              <a:rPr lang="en-AU" sz="5500" dirty="0"/>
              <a:t>;  </a:t>
            </a:r>
            <a:endParaRPr lang="en-AU" sz="5500" dirty="0" smtClean="0"/>
          </a:p>
          <a:p>
            <a:pPr lvl="1"/>
            <a:r>
              <a:rPr lang="en-AU" sz="5500" dirty="0" smtClean="0"/>
              <a:t>Development </a:t>
            </a:r>
            <a:r>
              <a:rPr lang="en-AU" sz="5500" dirty="0"/>
              <a:t>of public infrastructure in industrial zones </a:t>
            </a:r>
            <a:endParaRPr lang="en-AU" sz="5500" dirty="0" smtClean="0"/>
          </a:p>
          <a:p>
            <a:pPr lvl="1"/>
            <a:r>
              <a:rPr lang="en-AU" sz="5500" dirty="0" smtClean="0"/>
              <a:t>Waste </a:t>
            </a:r>
            <a:r>
              <a:rPr lang="en-AU" sz="5500" dirty="0"/>
              <a:t>collection and management services; </a:t>
            </a:r>
            <a:endParaRPr lang="en-AU" sz="5500" dirty="0" smtClean="0"/>
          </a:p>
          <a:p>
            <a:pPr lvl="1"/>
            <a:r>
              <a:rPr lang="en-AU" sz="5500" dirty="0" smtClean="0"/>
              <a:t>Waste </a:t>
            </a:r>
            <a:r>
              <a:rPr lang="en-AU" sz="5500" dirty="0"/>
              <a:t>water treatment and sewage systems;  </a:t>
            </a:r>
            <a:endParaRPr lang="en-AU" sz="5500" dirty="0" smtClean="0"/>
          </a:p>
          <a:p>
            <a:pPr lvl="1"/>
            <a:r>
              <a:rPr lang="en-AU" sz="5500" dirty="0" smtClean="0"/>
              <a:t>Vocational </a:t>
            </a:r>
            <a:r>
              <a:rPr lang="en-AU" sz="5500" dirty="0"/>
              <a:t>skill development;  </a:t>
            </a:r>
            <a:endParaRPr lang="en-AU" sz="5500" dirty="0" smtClean="0"/>
          </a:p>
          <a:p>
            <a:pPr lvl="1"/>
            <a:r>
              <a:rPr lang="en-AU" sz="5500" dirty="0" smtClean="0"/>
              <a:t>Social </a:t>
            </a:r>
            <a:r>
              <a:rPr lang="en-AU" sz="5500" dirty="0"/>
              <a:t>housing infrastructure; </a:t>
            </a:r>
            <a:endParaRPr lang="en-AU" sz="5500" dirty="0" smtClean="0"/>
          </a:p>
          <a:p>
            <a:pPr lvl="1"/>
            <a:r>
              <a:rPr lang="en-AU" sz="5500" dirty="0" smtClean="0"/>
              <a:t>Tourist </a:t>
            </a:r>
            <a:r>
              <a:rPr lang="en-AU" sz="5500" dirty="0"/>
              <a:t>infrastructure such as tourist attraction sites, museums, etc.   </a:t>
            </a:r>
            <a:endParaRPr lang="en-AU" sz="5500" dirty="0" smtClean="0"/>
          </a:p>
          <a:p>
            <a:pPr lvl="1"/>
            <a:r>
              <a:rPr lang="en-AU" sz="5500" dirty="0" smtClean="0"/>
              <a:t>Economic </a:t>
            </a:r>
            <a:r>
              <a:rPr lang="en-AU" sz="5500" dirty="0"/>
              <a:t>productivity enhancement sector and other priority </a:t>
            </a:r>
            <a:r>
              <a:rPr lang="en-AU" sz="5500" dirty="0" smtClean="0"/>
              <a:t>sectors</a:t>
            </a:r>
            <a:endParaRPr lang="en-US" sz="5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064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1. </a:t>
            </a:r>
            <a:r>
              <a:rPr lang="en-US" sz="3200" b="1" dirty="0"/>
              <a:t>PPP Policy Paper </a:t>
            </a:r>
            <a:r>
              <a:rPr lang="en-US" sz="3200" b="1" dirty="0" smtClean="0"/>
              <a:t>2016-2020 (5/6)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2978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Medium and Long-term sectors</a:t>
            </a:r>
            <a:endParaRPr lang="en-AU" dirty="0"/>
          </a:p>
          <a:p>
            <a:pPr lvl="1"/>
            <a:r>
              <a:rPr lang="en-AU" dirty="0" smtClean="0"/>
              <a:t>Infrastructure </a:t>
            </a:r>
            <a:r>
              <a:rPr lang="en-AU" dirty="0"/>
              <a:t>for gas and petroleum sector such as petroleum and gas distribution system;  </a:t>
            </a:r>
            <a:endParaRPr lang="en-AU" dirty="0" smtClean="0"/>
          </a:p>
          <a:p>
            <a:pPr lvl="1"/>
            <a:r>
              <a:rPr lang="en-AU" dirty="0" smtClean="0"/>
              <a:t>Telecommunications </a:t>
            </a:r>
            <a:r>
              <a:rPr lang="en-AU" dirty="0"/>
              <a:t>sector and information and communications technology; </a:t>
            </a:r>
            <a:endParaRPr lang="en-AU" dirty="0" smtClean="0"/>
          </a:p>
          <a:p>
            <a:pPr lvl="1"/>
            <a:r>
              <a:rPr lang="en-AU" dirty="0" smtClean="0"/>
              <a:t>Irrigation </a:t>
            </a:r>
            <a:r>
              <a:rPr lang="en-AU" dirty="0"/>
              <a:t>system and agriculture </a:t>
            </a:r>
            <a:r>
              <a:rPr lang="en-AU" dirty="0" smtClean="0"/>
              <a:t>infrastructure;</a:t>
            </a:r>
          </a:p>
          <a:p>
            <a:pPr lvl="1"/>
            <a:r>
              <a:rPr lang="en-US" dirty="0" smtClean="0"/>
              <a:t>Public </a:t>
            </a:r>
            <a:r>
              <a:rPr lang="en-US" dirty="0"/>
              <a:t>health services </a:t>
            </a:r>
            <a:r>
              <a:rPr lang="en-US" dirty="0" smtClean="0"/>
              <a:t>infrastructure;</a:t>
            </a:r>
          </a:p>
          <a:p>
            <a:pPr lvl="1"/>
            <a:r>
              <a:rPr lang="en-US" dirty="0" smtClean="0"/>
              <a:t>Education </a:t>
            </a:r>
            <a:r>
              <a:rPr lang="en-US" dirty="0"/>
              <a:t>and sports infrastructure,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64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1. </a:t>
            </a:r>
            <a:r>
              <a:rPr lang="en-US" sz="3200" b="1" dirty="0"/>
              <a:t>PPP Policy Paper </a:t>
            </a:r>
            <a:r>
              <a:rPr lang="en-US" sz="3200" b="1" dirty="0" smtClean="0"/>
              <a:t>2016-2020 (6/6)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7725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100" b="1" dirty="0"/>
              <a:t>2</a:t>
            </a:r>
            <a:r>
              <a:rPr lang="en-US" sz="3100" b="1" dirty="0" smtClean="0"/>
              <a:t>. </a:t>
            </a:r>
            <a:r>
              <a:rPr lang="en-US" sz="3100" b="1" dirty="0"/>
              <a:t>Progress of Implementing </a:t>
            </a:r>
            <a:r>
              <a:rPr lang="en-US" sz="3100" b="1" dirty="0" smtClean="0"/>
              <a:t>PPP Policy</a:t>
            </a:r>
            <a:r>
              <a:rPr lang="en-US" sz="3600" b="1" dirty="0" smtClean="0"/>
              <a:t> </a:t>
            </a:r>
            <a:br>
              <a:rPr lang="en-US" sz="3600" b="1" dirty="0" smtClean="0"/>
            </a:br>
            <a:r>
              <a:rPr lang="en-US" sz="3100" b="1" dirty="0" smtClean="0"/>
              <a:t>(1/6)</a:t>
            </a:r>
            <a:endParaRPr lang="en-US" sz="31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4427463"/>
              </p:ext>
            </p:extLst>
          </p:nvPr>
        </p:nvGraphicFramePr>
        <p:xfrm>
          <a:off x="627543" y="2319431"/>
          <a:ext cx="10853271" cy="4375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45474" y="1219200"/>
            <a:ext cx="665893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prstClr val="black"/>
                </a:solidFill>
              </a:rPr>
              <a:t>i</a:t>
            </a:r>
            <a:r>
              <a:rPr lang="en-US" sz="2400" b="1" dirty="0" smtClean="0">
                <a:solidFill>
                  <a:prstClr val="black"/>
                </a:solidFill>
              </a:rPr>
              <a:t>. Progress </a:t>
            </a:r>
            <a:r>
              <a:rPr lang="en-US" sz="2400" b="1" dirty="0">
                <a:solidFill>
                  <a:prstClr val="black"/>
                </a:solidFill>
              </a:rPr>
              <a:t>on PPP Legal and Regulatory </a:t>
            </a:r>
            <a:r>
              <a:rPr lang="en-US" sz="2400" b="1" dirty="0" smtClean="0">
                <a:solidFill>
                  <a:prstClr val="black"/>
                </a:solidFill>
              </a:rPr>
              <a:t>framework</a:t>
            </a:r>
            <a:endParaRPr lang="en-US" sz="2800" b="1" dirty="0" smtClean="0">
              <a:solidFill>
                <a:prstClr val="black"/>
              </a:solidFill>
            </a:endParaRPr>
          </a:p>
          <a:p>
            <a:r>
              <a:rPr lang="en-US" sz="2000" b="1" dirty="0" smtClean="0">
                <a:solidFill>
                  <a:prstClr val="black"/>
                </a:solidFill>
              </a:rPr>
              <a:t>a) Existing Legal </a:t>
            </a:r>
            <a:r>
              <a:rPr lang="en-US" sz="2000" b="1" dirty="0">
                <a:solidFill>
                  <a:prstClr val="black"/>
                </a:solidFill>
              </a:rPr>
              <a:t>Framework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05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12" y="1600206"/>
            <a:ext cx="10972801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>
                <a:cs typeface="Times New Roman" panose="02020603050405020304" pitchFamily="18" charset="0"/>
              </a:rPr>
              <a:t>b)  Reviewing and Amending the Law</a:t>
            </a:r>
          </a:p>
          <a:p>
            <a:pPr marL="0" indent="0">
              <a:buNone/>
            </a:pPr>
            <a:endParaRPr lang="en-US" sz="280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 smtClean="0">
                <a:cs typeface="Times New Roman" panose="02020603050405020304" pitchFamily="18" charset="0"/>
              </a:rPr>
              <a:t>Review:</a:t>
            </a:r>
            <a:endParaRPr lang="en-US" sz="2800" dirty="0" smtClean="0"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Law on Concession </a:t>
            </a: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Not International best practice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Law on Public Procurement</a:t>
            </a: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Article 3 (Allowing other </a:t>
            </a:r>
            <a:r>
              <a:rPr lang="en-US" sz="2800" dirty="0" smtClean="0"/>
              <a:t>forms </a:t>
            </a:r>
            <a:r>
              <a:rPr lang="en-US" sz="2800" dirty="0"/>
              <a:t>of procurement)</a:t>
            </a:r>
          </a:p>
          <a:p>
            <a:pPr marL="0" indent="0">
              <a:buNone/>
            </a:pPr>
            <a:r>
              <a:rPr lang="en-US" sz="2800" b="1" dirty="0" smtClean="0">
                <a:cs typeface="Times New Roman" panose="02020603050405020304" pitchFamily="18" charset="0"/>
              </a:rPr>
              <a:t>Action:</a:t>
            </a:r>
          </a:p>
          <a:p>
            <a:r>
              <a:rPr lang="en-US" sz="2800" dirty="0" smtClean="0">
                <a:cs typeface="Times New Roman" panose="02020603050405020304" pitchFamily="18" charset="0"/>
              </a:rPr>
              <a:t>Require new law</a:t>
            </a:r>
          </a:p>
          <a:p>
            <a:r>
              <a:rPr lang="en-US" sz="2800" dirty="0">
                <a:cs typeface="Times New Roman" panose="02020603050405020304" pitchFamily="18" charset="0"/>
              </a:rPr>
              <a:t>N</a:t>
            </a:r>
            <a:r>
              <a:rPr lang="en-US" sz="2800" dirty="0" smtClean="0">
                <a:cs typeface="Times New Roman" panose="02020603050405020304" pitchFamily="18" charset="0"/>
              </a:rPr>
              <a:t>ew </a:t>
            </a:r>
            <a:r>
              <a:rPr lang="en-US" sz="2800" dirty="0">
                <a:cs typeface="Times New Roman" panose="02020603050405020304" pitchFamily="18" charset="0"/>
              </a:rPr>
              <a:t>draft law on PPP </a:t>
            </a:r>
            <a:r>
              <a:rPr lang="en-US" sz="2800" dirty="0" smtClean="0">
                <a:cs typeface="Times New Roman" panose="02020603050405020304" pitchFamily="18" charset="0"/>
              </a:rPr>
              <a:t>(8</a:t>
            </a:r>
            <a:r>
              <a:rPr lang="en-US" sz="2800" baseline="30000" dirty="0" smtClean="0">
                <a:cs typeface="Times New Roman" panose="02020603050405020304" pitchFamily="18" charset="0"/>
              </a:rPr>
              <a:t>th</a:t>
            </a:r>
            <a:r>
              <a:rPr lang="en-US" sz="2800" dirty="0" smtClean="0">
                <a:cs typeface="Times New Roman" panose="02020603050405020304" pitchFamily="18" charset="0"/>
              </a:rPr>
              <a:t> draft</a:t>
            </a:r>
            <a:r>
              <a:rPr lang="en-US" sz="2800" dirty="0">
                <a:cs typeface="Times New Roman" panose="02020603050405020304" pitchFamily="18" charset="0"/>
              </a:rPr>
              <a:t>) </a:t>
            </a:r>
            <a:endParaRPr lang="en-US" sz="2800" dirty="0" smtClean="0">
              <a:cs typeface="Times New Roman" panose="02020603050405020304" pitchFamily="18" charset="0"/>
            </a:endParaRPr>
          </a:p>
          <a:p>
            <a:r>
              <a:rPr lang="en-US" sz="2800" dirty="0" smtClean="0">
                <a:cs typeface="Times New Roman" panose="02020603050405020304" pitchFamily="18" charset="0"/>
              </a:rPr>
              <a:t>Public </a:t>
            </a:r>
            <a:r>
              <a:rPr lang="en-US" sz="2800" dirty="0">
                <a:cs typeface="Times New Roman" panose="02020603050405020304" pitchFamily="18" charset="0"/>
              </a:rPr>
              <a:t>consultation workshop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100" b="1" dirty="0"/>
              <a:t>2</a:t>
            </a:r>
            <a:r>
              <a:rPr lang="en-US" sz="3100" b="1" dirty="0" smtClean="0"/>
              <a:t>. </a:t>
            </a:r>
            <a:r>
              <a:rPr lang="en-US" sz="3100" b="1" dirty="0"/>
              <a:t>Progress of Implementing </a:t>
            </a:r>
            <a:r>
              <a:rPr lang="en-US" sz="3100" b="1" dirty="0" smtClean="0"/>
              <a:t>PPP Policy</a:t>
            </a:r>
            <a:r>
              <a:rPr lang="en-US" sz="3600" b="1" dirty="0" smtClean="0"/>
              <a:t> </a:t>
            </a:r>
            <a:br>
              <a:rPr lang="en-US" sz="3600" b="1" dirty="0" smtClean="0"/>
            </a:br>
            <a:r>
              <a:rPr lang="en-US" sz="3100" b="1" dirty="0" smtClean="0"/>
              <a:t>(2/6)</a:t>
            </a:r>
            <a:endParaRPr lang="en-US" sz="3100" b="1" dirty="0"/>
          </a:p>
        </p:txBody>
      </p:sp>
    </p:spTree>
    <p:extLst>
      <p:ext uri="{BB962C8B-B14F-4D97-AF65-F5344CB8AC3E}">
        <p14:creationId xmlns:p14="http://schemas.microsoft.com/office/powerpoint/2010/main" val="385814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953037" y="1712891"/>
            <a:ext cx="10457645" cy="40954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b="1" dirty="0">
                <a:solidFill>
                  <a:schemeClr val="tx1"/>
                </a:solidFill>
              </a:rPr>
              <a:t>Presentation</a:t>
            </a:r>
          </a:p>
          <a:p>
            <a:pPr marL="0" indent="0" algn="ctr">
              <a:buNone/>
            </a:pPr>
            <a:r>
              <a:rPr lang="en-US" sz="6000" b="1" dirty="0">
                <a:solidFill>
                  <a:schemeClr val="tx1"/>
                </a:solidFill>
              </a:rPr>
              <a:t>by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General Department of Policy</a:t>
            </a: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6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6745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12" y="1936750"/>
            <a:ext cx="10972801" cy="4419600"/>
          </a:xfrm>
        </p:spPr>
        <p:txBody>
          <a:bodyPr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dirty="0"/>
              <a:t>Inter-ministerial Committee for Steering the Implementation of Policy on </a:t>
            </a:r>
            <a:r>
              <a:rPr lang="en-US" sz="1800" b="1" dirty="0" smtClean="0"/>
              <a:t>PPPs</a:t>
            </a:r>
            <a:endParaRPr lang="en-US" sz="1800" b="1" dirty="0" smtClean="0">
              <a:solidFill>
                <a:schemeClr val="accent1"/>
              </a:solidFill>
            </a:endParaRPr>
          </a:p>
          <a:p>
            <a:pPr marL="225425" indent="-225425"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chemeClr val="accent1"/>
                </a:solidFill>
              </a:rPr>
              <a:t>Chaired</a:t>
            </a:r>
            <a:r>
              <a:rPr lang="en-US" sz="1800" dirty="0" smtClean="0"/>
              <a:t> by Secretary of State, Ministry of Economy and Finance</a:t>
            </a:r>
          </a:p>
          <a:p>
            <a:pPr marL="225425" indent="-225425"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chemeClr val="accent1"/>
                </a:solidFill>
              </a:rPr>
              <a:t>Main Responsibility:</a:t>
            </a:r>
            <a:r>
              <a:rPr lang="en-US" sz="1800" dirty="0" smtClean="0"/>
              <a:t> </a:t>
            </a:r>
          </a:p>
          <a:p>
            <a:pPr marL="795338" indent="-795338">
              <a:spcBef>
                <a:spcPts val="300"/>
              </a:spcBef>
              <a:spcAft>
                <a:spcPts val="300"/>
              </a:spcAft>
              <a:buNone/>
              <a:tabLst>
                <a:tab pos="569913" algn="l"/>
              </a:tabLst>
            </a:pPr>
            <a:r>
              <a:rPr lang="en-US" sz="1800" dirty="0" smtClean="0"/>
              <a:t>	</a:t>
            </a:r>
            <a:r>
              <a:rPr lang="en-US" sz="1800" b="1" dirty="0" smtClean="0"/>
              <a:t>i)</a:t>
            </a:r>
            <a:r>
              <a:rPr lang="en-US" sz="1800" dirty="0" smtClean="0"/>
              <a:t>	Review </a:t>
            </a:r>
            <a:r>
              <a:rPr lang="en-US" sz="1800" dirty="0"/>
              <a:t>provisions stipulated in the Law on Concession and other related laws and make amendments as necessary or propose a new law on Public-Private Partnership mechanism if necessary</a:t>
            </a:r>
            <a:r>
              <a:rPr lang="en-US" sz="1800" dirty="0" smtClean="0"/>
              <a:t>.</a:t>
            </a:r>
            <a:r>
              <a:rPr lang="en-US" sz="1800" dirty="0"/>
              <a:t> </a:t>
            </a:r>
            <a:endParaRPr lang="en-US" sz="1800" dirty="0" smtClean="0"/>
          </a:p>
          <a:p>
            <a:pPr marL="795338" indent="-795338">
              <a:spcBef>
                <a:spcPts val="300"/>
              </a:spcBef>
              <a:spcAft>
                <a:spcPts val="300"/>
              </a:spcAft>
              <a:buNone/>
              <a:tabLst>
                <a:tab pos="569913" algn="l"/>
              </a:tabLst>
            </a:pPr>
            <a:r>
              <a:rPr lang="en-US" sz="1800" b="1" dirty="0"/>
              <a:t>	</a:t>
            </a:r>
            <a:r>
              <a:rPr lang="en-US" sz="1800" b="1" dirty="0" smtClean="0"/>
              <a:t>ii) </a:t>
            </a:r>
            <a:r>
              <a:rPr lang="en-US" sz="1800" dirty="0" smtClean="0"/>
              <a:t>Prepare </a:t>
            </a:r>
            <a:r>
              <a:rPr lang="en-US" sz="1800" dirty="0"/>
              <a:t>sub-decrees, </a:t>
            </a:r>
            <a:r>
              <a:rPr lang="en-US" sz="1800" dirty="0" err="1"/>
              <a:t>Prakas</a:t>
            </a:r>
            <a:r>
              <a:rPr lang="en-US" sz="1800" dirty="0"/>
              <a:t>, related legal instruments, operational management procedures for public investment projects using PPPs. </a:t>
            </a:r>
            <a:endParaRPr lang="en-US" sz="1800" dirty="0" smtClean="0"/>
          </a:p>
          <a:p>
            <a:pPr marL="795338" indent="-795338">
              <a:spcBef>
                <a:spcPts val="300"/>
              </a:spcBef>
              <a:spcAft>
                <a:spcPts val="300"/>
              </a:spcAft>
              <a:buNone/>
              <a:tabLst>
                <a:tab pos="511175" algn="l"/>
              </a:tabLst>
            </a:pPr>
            <a:r>
              <a:rPr lang="en-US" sz="1800" b="1" dirty="0"/>
              <a:t>	</a:t>
            </a:r>
            <a:r>
              <a:rPr lang="en-US" sz="1800" b="1" dirty="0" smtClean="0"/>
              <a:t>iii) </a:t>
            </a:r>
            <a:r>
              <a:rPr lang="en-US" sz="1800" dirty="0" smtClean="0"/>
              <a:t>Review </a:t>
            </a:r>
            <a:r>
              <a:rPr lang="en-US" sz="1800" dirty="0"/>
              <a:t>and approve priority project list and the findings from feasibility studies of those priority projects while piloting PPP projects</a:t>
            </a:r>
            <a:r>
              <a:rPr lang="en-US" sz="1800" dirty="0" smtClean="0"/>
              <a:t>.</a:t>
            </a:r>
          </a:p>
          <a:p>
            <a:pPr marL="225425" indent="-225425"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chemeClr val="accent1"/>
                </a:solidFill>
              </a:rPr>
              <a:t>Members:</a:t>
            </a:r>
            <a:r>
              <a:rPr lang="en-US" sz="1800" b="1" dirty="0" smtClean="0">
                <a:solidFill>
                  <a:srgbClr val="800000"/>
                </a:solidFill>
              </a:rPr>
              <a:t> </a:t>
            </a:r>
            <a:r>
              <a:rPr lang="en-US" sz="1800" dirty="0"/>
              <a:t>9</a:t>
            </a:r>
            <a:r>
              <a:rPr lang="en-US" sz="1800" dirty="0" smtClean="0"/>
              <a:t> from the MEF (including the Chairman), and 16 from line ministries/institutions. </a:t>
            </a:r>
          </a:p>
          <a:p>
            <a:pPr marL="225425" indent="-225425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solidFill>
                  <a:schemeClr val="accent1"/>
                </a:solidFill>
              </a:rPr>
              <a:t>Secretariat: </a:t>
            </a:r>
            <a:r>
              <a:rPr lang="en-US" sz="1800" dirty="0" smtClean="0"/>
              <a:t>Central PPP Unit, MEF</a:t>
            </a:r>
            <a:endParaRPr lang="en-US" sz="18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12" y="1438864"/>
            <a:ext cx="10972801" cy="4786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en-US" sz="2800" b="1" dirty="0" smtClean="0">
                <a:solidFill>
                  <a:prstClr val="black"/>
                </a:solidFill>
              </a:rPr>
              <a:t>) Institutional Framework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2</a:t>
            </a:r>
            <a:r>
              <a:rPr lang="en-US" sz="2800" b="1" dirty="0" smtClean="0"/>
              <a:t>. </a:t>
            </a:r>
            <a:r>
              <a:rPr lang="en-US" sz="2800" b="1" dirty="0"/>
              <a:t>Progress of Implementing </a:t>
            </a:r>
            <a:r>
              <a:rPr lang="en-US" sz="2800" b="1" dirty="0" smtClean="0"/>
              <a:t>PPP Policy </a:t>
            </a:r>
            <a:br>
              <a:rPr lang="en-US" sz="2800" b="1" dirty="0" smtClean="0"/>
            </a:br>
            <a:r>
              <a:rPr lang="en-US" sz="2800" b="1" dirty="0" smtClean="0"/>
              <a:t>(3/6)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77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539833" y="2412982"/>
            <a:ext cx="9042400" cy="3276600"/>
          </a:xfrm>
          <a:prstGeom prst="roundRect">
            <a:avLst/>
          </a:prstGeom>
          <a:ln w="2222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930249" y="1369932"/>
            <a:ext cx="10261601" cy="8161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IMC </a:t>
            </a:r>
          </a:p>
          <a:p>
            <a:pPr algn="ctr"/>
            <a:r>
              <a:rPr lang="en-US" b="1" dirty="0" smtClean="0">
                <a:solidFill>
                  <a:prstClr val="black"/>
                </a:solidFill>
              </a:rPr>
              <a:t>for Steering </a:t>
            </a:r>
            <a:r>
              <a:rPr lang="en-US" b="1" dirty="0">
                <a:solidFill>
                  <a:prstClr val="black"/>
                </a:solidFill>
              </a:rPr>
              <a:t>the Implementation of Policy on </a:t>
            </a:r>
            <a:r>
              <a:rPr lang="en-US" b="1" dirty="0" smtClean="0">
                <a:solidFill>
                  <a:prstClr val="black"/>
                </a:solidFill>
              </a:rPr>
              <a:t>PPPs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6064333" y="2186940"/>
            <a:ext cx="0" cy="25146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2</a:t>
            </a:r>
            <a:r>
              <a:rPr lang="en-US" sz="2800" b="1" dirty="0" smtClean="0"/>
              <a:t>. </a:t>
            </a:r>
            <a:r>
              <a:rPr lang="en-US" sz="2800" b="1" dirty="0"/>
              <a:t>Progress of Implementing </a:t>
            </a:r>
            <a:r>
              <a:rPr lang="en-US" sz="2800" b="1" dirty="0" smtClean="0"/>
              <a:t>PPP Policy </a:t>
            </a:r>
            <a:br>
              <a:rPr lang="en-US" sz="2800" b="1" dirty="0" smtClean="0"/>
            </a:br>
            <a:r>
              <a:rPr lang="en-US" sz="2800" b="1" dirty="0" smtClean="0"/>
              <a:t>(4/6)</a:t>
            </a:r>
            <a:endParaRPr lang="en-US" sz="2800" b="1" dirty="0"/>
          </a:p>
        </p:txBody>
      </p:sp>
      <p:sp>
        <p:nvSpPr>
          <p:cNvPr id="5" name="Freeform 4"/>
          <p:cNvSpPr/>
          <p:nvPr/>
        </p:nvSpPr>
        <p:spPr>
          <a:xfrm>
            <a:off x="6014192" y="3720222"/>
            <a:ext cx="3182949" cy="153757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8103"/>
                </a:lnTo>
                <a:lnTo>
                  <a:pt x="2387212" y="138103"/>
                </a:lnTo>
                <a:lnTo>
                  <a:pt x="2387212" y="27620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5"/>
          <p:cNvSpPr/>
          <p:nvPr/>
        </p:nvSpPr>
        <p:spPr>
          <a:xfrm>
            <a:off x="6014207" y="3720230"/>
            <a:ext cx="1060983" cy="47119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8103"/>
                </a:lnTo>
                <a:lnTo>
                  <a:pt x="795737" y="138103"/>
                </a:lnTo>
                <a:lnTo>
                  <a:pt x="795737" y="27620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Freeform 6"/>
          <p:cNvSpPr/>
          <p:nvPr/>
        </p:nvSpPr>
        <p:spPr>
          <a:xfrm>
            <a:off x="4953223" y="3720230"/>
            <a:ext cx="1060983" cy="47119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95737" y="0"/>
                </a:moveTo>
                <a:lnTo>
                  <a:pt x="795737" y="138103"/>
                </a:lnTo>
                <a:lnTo>
                  <a:pt x="0" y="138103"/>
                </a:lnTo>
                <a:lnTo>
                  <a:pt x="0" y="27620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7"/>
          <p:cNvSpPr/>
          <p:nvPr/>
        </p:nvSpPr>
        <p:spPr>
          <a:xfrm>
            <a:off x="2831242" y="3720251"/>
            <a:ext cx="3182951" cy="130897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387212" y="0"/>
                </a:moveTo>
                <a:lnTo>
                  <a:pt x="2387212" y="138103"/>
                </a:lnTo>
                <a:lnTo>
                  <a:pt x="0" y="138103"/>
                </a:lnTo>
                <a:lnTo>
                  <a:pt x="0" y="27620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 8"/>
          <p:cNvSpPr/>
          <p:nvPr/>
        </p:nvSpPr>
        <p:spPr>
          <a:xfrm>
            <a:off x="5137358" y="2598366"/>
            <a:ext cx="1753691" cy="1121885"/>
          </a:xfrm>
          <a:custGeom>
            <a:avLst/>
            <a:gdLst>
              <a:gd name="connsiteX0" fmla="*/ 0 w 1315268"/>
              <a:gd name="connsiteY0" fmla="*/ 0 h 657634"/>
              <a:gd name="connsiteX1" fmla="*/ 1315268 w 1315268"/>
              <a:gd name="connsiteY1" fmla="*/ 0 h 657634"/>
              <a:gd name="connsiteX2" fmla="*/ 1315268 w 1315268"/>
              <a:gd name="connsiteY2" fmla="*/ 657634 h 657634"/>
              <a:gd name="connsiteX3" fmla="*/ 0 w 1315268"/>
              <a:gd name="connsiteY3" fmla="*/ 657634 h 657634"/>
              <a:gd name="connsiteX4" fmla="*/ 0 w 1315268"/>
              <a:gd name="connsiteY4" fmla="*/ 0 h 65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268" h="657634">
                <a:moveTo>
                  <a:pt x="0" y="0"/>
                </a:moveTo>
                <a:lnTo>
                  <a:pt x="1315268" y="0"/>
                </a:lnTo>
                <a:lnTo>
                  <a:pt x="1315268" y="657634"/>
                </a:lnTo>
                <a:lnTo>
                  <a:pt x="0" y="6576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" tIns="9525" rIns="9525" bIns="9525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b="1" dirty="0" smtClean="0">
                <a:solidFill>
                  <a:prstClr val="white"/>
                </a:solidFill>
              </a:rPr>
              <a:t>Central PPP Unit</a:t>
            </a:r>
            <a:endParaRPr lang="en-US" sz="1500" b="1" dirty="0">
              <a:solidFill>
                <a:prstClr val="white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954409" y="3962841"/>
            <a:ext cx="1753691" cy="1121885"/>
          </a:xfrm>
          <a:custGeom>
            <a:avLst/>
            <a:gdLst>
              <a:gd name="connsiteX0" fmla="*/ 0 w 1315268"/>
              <a:gd name="connsiteY0" fmla="*/ 0 h 657634"/>
              <a:gd name="connsiteX1" fmla="*/ 1315268 w 1315268"/>
              <a:gd name="connsiteY1" fmla="*/ 0 h 657634"/>
              <a:gd name="connsiteX2" fmla="*/ 1315268 w 1315268"/>
              <a:gd name="connsiteY2" fmla="*/ 657634 h 657634"/>
              <a:gd name="connsiteX3" fmla="*/ 0 w 1315268"/>
              <a:gd name="connsiteY3" fmla="*/ 657634 h 657634"/>
              <a:gd name="connsiteX4" fmla="*/ 0 w 1315268"/>
              <a:gd name="connsiteY4" fmla="*/ 0 h 65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268" h="657634">
                <a:moveTo>
                  <a:pt x="0" y="0"/>
                </a:moveTo>
                <a:lnTo>
                  <a:pt x="1315268" y="0"/>
                </a:lnTo>
                <a:lnTo>
                  <a:pt x="1315268" y="657634"/>
                </a:lnTo>
                <a:lnTo>
                  <a:pt x="0" y="6576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" tIns="9525" rIns="9525" bIns="9525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dirty="0" smtClean="0">
                <a:solidFill>
                  <a:prstClr val="white"/>
                </a:solidFill>
              </a:rPr>
              <a:t>Policy and Knowledge Management </a:t>
            </a:r>
            <a:endParaRPr lang="en-US" sz="1500" dirty="0">
              <a:solidFill>
                <a:prstClr val="white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076364" y="3962841"/>
            <a:ext cx="1753691" cy="1121885"/>
          </a:xfrm>
          <a:custGeom>
            <a:avLst/>
            <a:gdLst>
              <a:gd name="connsiteX0" fmla="*/ 0 w 1315268"/>
              <a:gd name="connsiteY0" fmla="*/ 0 h 657634"/>
              <a:gd name="connsiteX1" fmla="*/ 1315268 w 1315268"/>
              <a:gd name="connsiteY1" fmla="*/ 0 h 657634"/>
              <a:gd name="connsiteX2" fmla="*/ 1315268 w 1315268"/>
              <a:gd name="connsiteY2" fmla="*/ 657634 h 657634"/>
              <a:gd name="connsiteX3" fmla="*/ 0 w 1315268"/>
              <a:gd name="connsiteY3" fmla="*/ 657634 h 657634"/>
              <a:gd name="connsiteX4" fmla="*/ 0 w 1315268"/>
              <a:gd name="connsiteY4" fmla="*/ 0 h 65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268" h="657634">
                <a:moveTo>
                  <a:pt x="0" y="0"/>
                </a:moveTo>
                <a:lnTo>
                  <a:pt x="1315268" y="0"/>
                </a:lnTo>
                <a:lnTo>
                  <a:pt x="1315268" y="657634"/>
                </a:lnTo>
                <a:lnTo>
                  <a:pt x="0" y="6576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" tIns="9525" rIns="9525" bIns="9525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dirty="0" smtClean="0">
                <a:solidFill>
                  <a:prstClr val="white"/>
                </a:solidFill>
              </a:rPr>
              <a:t>Project Development</a:t>
            </a:r>
            <a:endParaRPr lang="en-US" sz="1500" dirty="0">
              <a:solidFill>
                <a:prstClr val="white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6198342" y="3955846"/>
            <a:ext cx="1753691" cy="1121885"/>
          </a:xfrm>
          <a:custGeom>
            <a:avLst/>
            <a:gdLst>
              <a:gd name="connsiteX0" fmla="*/ 0 w 1315268"/>
              <a:gd name="connsiteY0" fmla="*/ 0 h 657634"/>
              <a:gd name="connsiteX1" fmla="*/ 1315268 w 1315268"/>
              <a:gd name="connsiteY1" fmla="*/ 0 h 657634"/>
              <a:gd name="connsiteX2" fmla="*/ 1315268 w 1315268"/>
              <a:gd name="connsiteY2" fmla="*/ 657634 h 657634"/>
              <a:gd name="connsiteX3" fmla="*/ 0 w 1315268"/>
              <a:gd name="connsiteY3" fmla="*/ 657634 h 657634"/>
              <a:gd name="connsiteX4" fmla="*/ 0 w 1315268"/>
              <a:gd name="connsiteY4" fmla="*/ 0 h 65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268" h="657634">
                <a:moveTo>
                  <a:pt x="0" y="0"/>
                </a:moveTo>
                <a:lnTo>
                  <a:pt x="1315268" y="0"/>
                </a:lnTo>
                <a:lnTo>
                  <a:pt x="1315268" y="657634"/>
                </a:lnTo>
                <a:lnTo>
                  <a:pt x="0" y="6576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" tIns="9525" rIns="9525" bIns="9525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dirty="0" smtClean="0">
                <a:solidFill>
                  <a:prstClr val="white"/>
                </a:solidFill>
              </a:rPr>
              <a:t>Project Delivery and Monitoring</a:t>
            </a:r>
            <a:endParaRPr lang="en-US" sz="1500" dirty="0">
              <a:solidFill>
                <a:prstClr val="white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8320310" y="3955009"/>
            <a:ext cx="1753691" cy="1121885"/>
          </a:xfrm>
          <a:custGeom>
            <a:avLst/>
            <a:gdLst>
              <a:gd name="connsiteX0" fmla="*/ 0 w 1315268"/>
              <a:gd name="connsiteY0" fmla="*/ 0 h 657634"/>
              <a:gd name="connsiteX1" fmla="*/ 1315268 w 1315268"/>
              <a:gd name="connsiteY1" fmla="*/ 0 h 657634"/>
              <a:gd name="connsiteX2" fmla="*/ 1315268 w 1315268"/>
              <a:gd name="connsiteY2" fmla="*/ 657634 h 657634"/>
              <a:gd name="connsiteX3" fmla="*/ 0 w 1315268"/>
              <a:gd name="connsiteY3" fmla="*/ 657634 h 657634"/>
              <a:gd name="connsiteX4" fmla="*/ 0 w 1315268"/>
              <a:gd name="connsiteY4" fmla="*/ 0 h 65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268" h="657634">
                <a:moveTo>
                  <a:pt x="0" y="0"/>
                </a:moveTo>
                <a:lnTo>
                  <a:pt x="1315268" y="0"/>
                </a:lnTo>
                <a:lnTo>
                  <a:pt x="1315268" y="657634"/>
                </a:lnTo>
                <a:lnTo>
                  <a:pt x="0" y="6576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" tIns="9525" rIns="9525" bIns="9525" numCol="1" spcCol="1270" anchor="ctr" anchorCtr="0">
            <a:no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dirty="0" smtClean="0">
                <a:solidFill>
                  <a:prstClr val="white"/>
                </a:solidFill>
              </a:rPr>
              <a:t>General Affair</a:t>
            </a:r>
            <a:endParaRPr lang="en-US" sz="15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9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08012" y="1447800"/>
            <a:ext cx="10972801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/>
              <a:t>d</a:t>
            </a:r>
            <a:r>
              <a:rPr lang="en-US" sz="2800" b="1" dirty="0" smtClean="0"/>
              <a:t>) </a:t>
            </a:r>
            <a:r>
              <a:rPr lang="en-US" sz="2800" b="1" dirty="0" smtClean="0">
                <a:cs typeface="Times New Roman" panose="02020603050405020304" pitchFamily="18" charset="0"/>
              </a:rPr>
              <a:t>Operational Management Procedures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2000" dirty="0" smtClean="0"/>
              <a:t>Standard </a:t>
            </a:r>
            <a:r>
              <a:rPr lang="en-GB" sz="2000" dirty="0"/>
              <a:t>Operating </a:t>
            </a:r>
            <a:r>
              <a:rPr lang="en-GB" sz="2000" dirty="0" smtClean="0"/>
              <a:t>Procedures</a:t>
            </a:r>
            <a:endParaRPr lang="en-US" sz="2000" dirty="0"/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Definitions </a:t>
            </a:r>
            <a:r>
              <a:rPr lang="en-US" sz="2000" dirty="0"/>
              <a:t>and </a:t>
            </a:r>
            <a:r>
              <a:rPr lang="en-US" sz="2000" dirty="0" smtClean="0"/>
              <a:t>Abbreviations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Project </a:t>
            </a:r>
            <a:r>
              <a:rPr lang="en-US" sz="2000" dirty="0"/>
              <a:t>Selection </a:t>
            </a:r>
            <a:r>
              <a:rPr lang="en-US" sz="2000" dirty="0" smtClean="0"/>
              <a:t>Guidelines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Project </a:t>
            </a:r>
            <a:r>
              <a:rPr lang="en-US" sz="2000" dirty="0"/>
              <a:t>Development </a:t>
            </a:r>
            <a:r>
              <a:rPr lang="en-US" sz="2000" dirty="0" smtClean="0"/>
              <a:t>Fund Guidelines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Feasibility </a:t>
            </a:r>
            <a:r>
              <a:rPr lang="en-US" sz="2000" dirty="0"/>
              <a:t>Study </a:t>
            </a:r>
            <a:r>
              <a:rPr lang="en-US" sz="2000" dirty="0" smtClean="0"/>
              <a:t>Guidelines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Financial </a:t>
            </a:r>
            <a:r>
              <a:rPr lang="en-US" sz="2000" dirty="0"/>
              <a:t>Analysis </a:t>
            </a:r>
            <a:r>
              <a:rPr lang="en-US" sz="2000" dirty="0" smtClean="0"/>
              <a:t>Guidelines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Value-for-Money </a:t>
            </a:r>
            <a:r>
              <a:rPr lang="en-US" sz="2000" dirty="0"/>
              <a:t>Analysis </a:t>
            </a:r>
            <a:r>
              <a:rPr lang="en-US" sz="2000" dirty="0" smtClean="0"/>
              <a:t>Guidelines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PPP Procurement Manual</a:t>
            </a:r>
            <a:endParaRPr lang="en-US" sz="2000" dirty="0"/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PPP </a:t>
            </a:r>
            <a:r>
              <a:rPr lang="en-US" sz="2000" dirty="0"/>
              <a:t>Contract </a:t>
            </a:r>
            <a:r>
              <a:rPr lang="en-US" sz="2000" dirty="0" smtClean="0"/>
              <a:t>Template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Government </a:t>
            </a:r>
            <a:r>
              <a:rPr lang="en-US" sz="2000" dirty="0"/>
              <a:t>Support Measures (GSM) </a:t>
            </a:r>
            <a:r>
              <a:rPr lang="en-US" sz="2000" dirty="0" smtClean="0"/>
              <a:t>Guidelines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Risk </a:t>
            </a:r>
            <a:r>
              <a:rPr lang="en-US" sz="2000" dirty="0"/>
              <a:t>Management Framework Guidelines </a:t>
            </a:r>
            <a:endParaRPr lang="en-US" sz="2000" dirty="0" smtClean="0"/>
          </a:p>
          <a:p>
            <a:pPr marL="857250" lvl="1" indent="-457200">
              <a:buFont typeface="+mj-lt"/>
              <a:buAutoNum type="arabicPeriod"/>
            </a:pPr>
            <a:r>
              <a:rPr lang="en-US" sz="2000" dirty="0" smtClean="0"/>
              <a:t>Contract </a:t>
            </a:r>
            <a:r>
              <a:rPr lang="en-US" sz="2000" dirty="0"/>
              <a:t>Management Guidelines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800" i="1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/>
          </a:bodyPr>
          <a:lstStyle/>
          <a:p>
            <a:r>
              <a:rPr lang="en-US" sz="3100" b="1" dirty="0"/>
              <a:t>2</a:t>
            </a:r>
            <a:r>
              <a:rPr lang="en-US" sz="3100" b="1" dirty="0" smtClean="0"/>
              <a:t>. </a:t>
            </a:r>
            <a:r>
              <a:rPr lang="en-US" sz="3100" b="1" dirty="0"/>
              <a:t>Progress of Implementing </a:t>
            </a:r>
            <a:r>
              <a:rPr lang="en-US" sz="3100" b="1" dirty="0" smtClean="0"/>
              <a:t>PPP Policy</a:t>
            </a:r>
            <a:br>
              <a:rPr lang="en-US" sz="3100" b="1" dirty="0" smtClean="0"/>
            </a:br>
            <a:r>
              <a:rPr lang="en-US" sz="3100" b="1" dirty="0" smtClean="0"/>
              <a:t>(5/6)</a:t>
            </a:r>
            <a:endParaRPr lang="en-US" sz="3100" b="1" dirty="0"/>
          </a:p>
        </p:txBody>
      </p:sp>
    </p:spTree>
    <p:extLst>
      <p:ext uri="{BB962C8B-B14F-4D97-AF65-F5344CB8AC3E}">
        <p14:creationId xmlns:p14="http://schemas.microsoft.com/office/powerpoint/2010/main" val="319101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06413" y="1219200"/>
            <a:ext cx="11379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black"/>
                </a:solidFill>
              </a:rPr>
              <a:t>Standard Operating Procedures</a:t>
            </a:r>
            <a:r>
              <a:rPr lang="km-KH" b="1" dirty="0" smtClean="0">
                <a:solidFill>
                  <a:prstClr val="black"/>
                </a:solidFill>
                <a:latin typeface="Khmer OS Siemreap" panose="02000500000000020004" pitchFamily="2" charset="0"/>
                <a:cs typeface="Khmer OS Siemreap" panose="02000500000000020004" pitchFamily="2" charset="0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Khmer OS Siemreap" panose="02000500000000020004" pitchFamily="2" charset="0"/>
                <a:cs typeface="Khmer OS Siemreap" panose="02000500000000020004" pitchFamily="2" charset="0"/>
              </a:rPr>
              <a:t>(SOP)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06400" y="2133600"/>
            <a:ext cx="2641600" cy="6858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u="sng" dirty="0" smtClean="0">
                <a:solidFill>
                  <a:prstClr val="black"/>
                </a:solidFill>
                <a:latin typeface="Khmer OS Siemreap" panose="02000500000000020004" pitchFamily="2" charset="0"/>
                <a:cs typeface="Khmer OS Siemreap" panose="02000500000000020004" pitchFamily="2" charset="0"/>
              </a:rPr>
              <a:t>Project Identification and Selection Stage</a:t>
            </a:r>
            <a:endParaRPr lang="en-US" sz="1400" b="1" u="sng" dirty="0">
              <a:solidFill>
                <a:prstClr val="black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839213" y="2133600"/>
            <a:ext cx="2946400" cy="6858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u="sng" dirty="0" smtClean="0">
                <a:solidFill>
                  <a:prstClr val="black"/>
                </a:solidFill>
                <a:latin typeface="Khmer OS Siemreap" panose="02000500000000020004" pitchFamily="2" charset="0"/>
                <a:cs typeface="Khmer OS Siemreap" panose="02000500000000020004" pitchFamily="2" charset="0"/>
              </a:rPr>
              <a:t>Contract Management Stage</a:t>
            </a:r>
            <a:endParaRPr lang="en-US" sz="1400" b="1" u="sng" dirty="0">
              <a:solidFill>
                <a:prstClr val="black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149613" y="2133600"/>
            <a:ext cx="2540000" cy="6858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u="sng" dirty="0" smtClean="0">
                <a:solidFill>
                  <a:prstClr val="black"/>
                </a:solidFill>
                <a:latin typeface="Khmer OS Siemreap" panose="02000500000000020004" pitchFamily="2" charset="0"/>
                <a:cs typeface="Khmer OS Siemreap" panose="02000500000000020004" pitchFamily="2" charset="0"/>
              </a:rPr>
              <a:t>Feasibility Study Stage</a:t>
            </a:r>
            <a:endParaRPr lang="en-US" sz="1400" b="1" u="sng" dirty="0">
              <a:solidFill>
                <a:prstClr val="black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791213" y="2133600"/>
            <a:ext cx="2946400" cy="6858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i="1" u="sng" dirty="0" smtClean="0">
                <a:solidFill>
                  <a:prstClr val="black"/>
                </a:solidFill>
                <a:latin typeface="Khmer OS Siemreap" panose="02000500000000020004" pitchFamily="2" charset="0"/>
                <a:cs typeface="Khmer OS Siemreap" panose="02000500000000020004" pitchFamily="2" charset="0"/>
              </a:rPr>
              <a:t>Procurement Stage</a:t>
            </a:r>
            <a:endParaRPr lang="en-US" sz="1400" b="1" u="sng" dirty="0">
              <a:solidFill>
                <a:prstClr val="black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06400" y="2895600"/>
            <a:ext cx="2641600" cy="685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Project Selection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6400" y="3657600"/>
            <a:ext cx="26416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prstClr val="black"/>
                </a:solidFill>
              </a:rPr>
              <a:t>Project </a:t>
            </a:r>
            <a:r>
              <a:rPr lang="en-US" sz="1400" dirty="0">
                <a:solidFill>
                  <a:prstClr val="black"/>
                </a:solidFill>
              </a:rPr>
              <a:t>Development Fund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6400" y="4419600"/>
            <a:ext cx="2641600" cy="685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+mj-lt"/>
              <a:buAutoNum type="arabicPeriod"/>
            </a:pP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  <a:p>
            <a:pPr algn="ctr"/>
            <a:r>
              <a:rPr lang="en-US" sz="1400" dirty="0">
                <a:solidFill>
                  <a:prstClr val="black"/>
                </a:solidFill>
              </a:rPr>
              <a:t>PPP Procurement Manual</a:t>
            </a:r>
            <a:r>
              <a:rPr lang="km-KH" sz="1400" b="1" dirty="0" smtClean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 </a:t>
            </a:r>
            <a:r>
              <a:rPr lang="en-US" sz="1400" b="1" dirty="0" smtClean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“Selection of Transaction Advisor”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  <a:p>
            <a:pPr algn="ctr"/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149613" y="2895600"/>
            <a:ext cx="2540000" cy="685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Feasibility Study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149613" y="3657600"/>
            <a:ext cx="2540000" cy="685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Financial Analysis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149613" y="4419600"/>
            <a:ext cx="2540000" cy="685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Value-for-Money Analysis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791213" y="2895600"/>
            <a:ext cx="2946400" cy="11049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PPP Procurement Manual</a:t>
            </a:r>
            <a:r>
              <a:rPr lang="ca-ES" sz="1400" b="1" dirty="0" smtClean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 </a:t>
            </a:r>
            <a:r>
              <a:rPr lang="en-US" sz="1400" b="1" dirty="0" smtClean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“Selection of Private Partner”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791213" y="4076700"/>
            <a:ext cx="2946400" cy="11049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PPP Contract Template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839213" y="2895600"/>
            <a:ext cx="2946400" cy="11049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Contract Management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839213" y="4114800"/>
            <a:ext cx="2946400" cy="1066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black"/>
                </a:solidFill>
              </a:rPr>
              <a:t>PPP Procurement Manual</a:t>
            </a:r>
            <a:r>
              <a:rPr lang="ca-ES" sz="1200" b="1" dirty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“Selection </a:t>
            </a:r>
            <a:r>
              <a:rPr lang="en-US" sz="1200" b="1" dirty="0" smtClean="0">
                <a:solidFill>
                  <a:prstClr val="black"/>
                </a:solidFill>
                <a:latin typeface="Khmer OS Siemreap" pitchFamily="2" charset="0"/>
                <a:cs typeface="Khmer OS Siemreap" pitchFamily="2" charset="0"/>
              </a:rPr>
              <a:t>of Independent Engineer/Consultant and Owner’s Engineer”</a:t>
            </a:r>
            <a:endParaRPr lang="en-US" sz="12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  <a:p>
            <a:pPr algn="ctr"/>
            <a:endParaRPr lang="en-US" sz="12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06413" y="5257800"/>
            <a:ext cx="113792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Risk Management Framework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06413" y="6019800"/>
            <a:ext cx="113792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black"/>
                </a:solidFill>
              </a:rPr>
              <a:t>Government Support Measures (GSM) Guidelines</a:t>
            </a:r>
            <a:endParaRPr lang="en-US" sz="1400" b="1" dirty="0">
              <a:solidFill>
                <a:prstClr val="black"/>
              </a:solidFill>
              <a:latin typeface="Khmer OS Siemreap" pitchFamily="2" charset="0"/>
              <a:cs typeface="Khmer OS Siemreap" pitchFamily="2" charset="0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609612" y="0"/>
            <a:ext cx="10972801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2</a:t>
            </a:r>
            <a:r>
              <a:rPr lang="en-US" sz="3600" b="1" dirty="0" smtClean="0"/>
              <a:t>. </a:t>
            </a:r>
            <a:r>
              <a:rPr lang="en-US" sz="3600" b="1" dirty="0"/>
              <a:t>Progress of Implementing PPP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in Cambodia (6/6)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39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2866" y="1371603"/>
            <a:ext cx="1098954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prstClr val="black"/>
                </a:solidFill>
              </a:rPr>
              <a:t>Pilot Project</a:t>
            </a:r>
            <a:r>
              <a:rPr lang="en-US" sz="2800" dirty="0" smtClean="0">
                <a:solidFill>
                  <a:prstClr val="black"/>
                </a:solidFill>
              </a:rPr>
              <a:t>: </a:t>
            </a:r>
          </a:p>
          <a:p>
            <a:pPr lvl="1"/>
            <a:r>
              <a:rPr lang="en-US" sz="2800" dirty="0" smtClean="0">
                <a:solidFill>
                  <a:prstClr val="black"/>
                </a:solidFill>
              </a:rPr>
              <a:t>4 </a:t>
            </a:r>
            <a:r>
              <a:rPr lang="en-US" sz="2800" dirty="0">
                <a:solidFill>
                  <a:prstClr val="black"/>
                </a:solidFill>
              </a:rPr>
              <a:t>potential </a:t>
            </a:r>
            <a:r>
              <a:rPr lang="en-US" sz="2800" dirty="0" smtClean="0">
                <a:solidFill>
                  <a:prstClr val="black"/>
                </a:solidFill>
              </a:rPr>
              <a:t>candidate PPP projects:</a:t>
            </a:r>
          </a:p>
          <a:p>
            <a:pPr marL="1428750" lvl="2" indent="-514350">
              <a:buFontTx/>
              <a:buAutoNum type="arabicPeriod"/>
            </a:pPr>
            <a:r>
              <a:rPr lang="en-US" sz="2800" dirty="0" err="1" smtClean="0">
                <a:solidFill>
                  <a:prstClr val="black"/>
                </a:solidFill>
              </a:rPr>
              <a:t>Bavet</a:t>
            </a:r>
            <a:r>
              <a:rPr lang="en-US" sz="2800" dirty="0" smtClean="0">
                <a:solidFill>
                  <a:prstClr val="black"/>
                </a:solidFill>
              </a:rPr>
              <a:t> Bulk Water Supply;</a:t>
            </a:r>
          </a:p>
          <a:p>
            <a:pPr marL="1428750" lvl="2" indent="-514350">
              <a:buFontTx/>
              <a:buAutoNum type="arabicPeriod"/>
            </a:pPr>
            <a:r>
              <a:rPr lang="en-US" sz="2800" dirty="0" smtClean="0">
                <a:solidFill>
                  <a:prstClr val="black"/>
                </a:solidFill>
              </a:rPr>
              <a:t>Phnom </a:t>
            </a:r>
            <a:r>
              <a:rPr lang="en-US" sz="2800" dirty="0">
                <a:solidFill>
                  <a:prstClr val="black"/>
                </a:solidFill>
              </a:rPr>
              <a:t>Penh Logistic </a:t>
            </a:r>
            <a:r>
              <a:rPr lang="en-US" sz="2800" dirty="0" smtClean="0">
                <a:solidFill>
                  <a:prstClr val="black"/>
                </a:solidFill>
              </a:rPr>
              <a:t>Complex;</a:t>
            </a:r>
          </a:p>
          <a:p>
            <a:pPr marL="1428750" lvl="2" indent="-514350">
              <a:buFontTx/>
              <a:buAutoNum type="arabicPeriod"/>
            </a:pPr>
            <a:r>
              <a:rPr lang="en-US" sz="2800" dirty="0" err="1" smtClean="0">
                <a:solidFill>
                  <a:prstClr val="black"/>
                </a:solidFill>
              </a:rPr>
              <a:t>Sihanoukville</a:t>
            </a:r>
            <a:r>
              <a:rPr lang="en-US" sz="2800" dirty="0" smtClean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Cruise Terminal Port Development </a:t>
            </a:r>
            <a:r>
              <a:rPr lang="en-US" sz="2800" dirty="0" smtClean="0">
                <a:solidFill>
                  <a:prstClr val="black"/>
                </a:solidFill>
              </a:rPr>
              <a:t>Project;</a:t>
            </a:r>
            <a:endParaRPr lang="en-US" sz="2800" dirty="0">
              <a:solidFill>
                <a:prstClr val="black"/>
              </a:solidFill>
            </a:endParaRPr>
          </a:p>
          <a:p>
            <a:pPr marL="1428750" lvl="2" indent="-514350">
              <a:buFontTx/>
              <a:buAutoNum type="arabicPeriod"/>
            </a:pPr>
            <a:r>
              <a:rPr lang="en-US" sz="2800" dirty="0" smtClean="0">
                <a:solidFill>
                  <a:prstClr val="black"/>
                </a:solidFill>
              </a:rPr>
              <a:t>Rice </a:t>
            </a:r>
            <a:r>
              <a:rPr lang="en-US" sz="2800" dirty="0">
                <a:solidFill>
                  <a:prstClr val="black"/>
                </a:solidFill>
              </a:rPr>
              <a:t>Handling Pontoon Platform </a:t>
            </a:r>
            <a:r>
              <a:rPr lang="en-US" sz="2800" dirty="0" smtClean="0">
                <a:solidFill>
                  <a:prstClr val="black"/>
                </a:solidFill>
              </a:rPr>
              <a:t>Logistic.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Project selected as Pilot PPP Project: </a:t>
            </a:r>
            <a:r>
              <a:rPr lang="en-US" sz="2800" b="1" i="1" dirty="0" err="1" smtClean="0">
                <a:solidFill>
                  <a:prstClr val="black"/>
                </a:solidFill>
              </a:rPr>
              <a:t>Sihanoukville</a:t>
            </a:r>
            <a:r>
              <a:rPr lang="en-US" sz="2800" b="1" i="1" dirty="0" smtClean="0">
                <a:solidFill>
                  <a:prstClr val="black"/>
                </a:solidFill>
              </a:rPr>
              <a:t> Cruise </a:t>
            </a:r>
            <a:r>
              <a:rPr lang="en-US" sz="2800" b="1" i="1" dirty="0">
                <a:solidFill>
                  <a:prstClr val="black"/>
                </a:solidFill>
              </a:rPr>
              <a:t>Terminal Port Development </a:t>
            </a:r>
            <a:r>
              <a:rPr lang="en-US" sz="2800" b="1" i="1" dirty="0" smtClean="0">
                <a:solidFill>
                  <a:prstClr val="black"/>
                </a:solidFill>
              </a:rPr>
              <a:t>Project</a:t>
            </a:r>
            <a:r>
              <a:rPr lang="en-US" sz="2800" dirty="0" smtClean="0">
                <a:solidFill>
                  <a:prstClr val="black"/>
                </a:solidFill>
              </a:rPr>
              <a:t>.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This project is being studied at Feasibility Stage.</a:t>
            </a:r>
            <a:endParaRPr lang="en-US" sz="2800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prstClr val="black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9612" y="0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prstClr val="black"/>
                </a:solidFill>
              </a:rPr>
              <a:t>2. Progress of Implementing PPP </a:t>
            </a:r>
            <a:br>
              <a:rPr lang="en-US" sz="3600" b="1" dirty="0" smtClean="0">
                <a:solidFill>
                  <a:prstClr val="black"/>
                </a:solidFill>
              </a:rPr>
            </a:br>
            <a:r>
              <a:rPr lang="en-US" sz="3600" b="1" dirty="0" smtClean="0">
                <a:solidFill>
                  <a:prstClr val="black"/>
                </a:solidFill>
              </a:rPr>
              <a:t>Projects</a:t>
            </a:r>
            <a:endParaRPr lang="en-US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03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2866" y="1371629"/>
            <a:ext cx="109895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prstClr val="black"/>
                </a:solidFill>
              </a:rPr>
              <a:t>Other projects</a:t>
            </a:r>
            <a:r>
              <a:rPr lang="en-US" sz="2800" dirty="0" smtClean="0">
                <a:solidFill>
                  <a:prstClr val="black"/>
                </a:solidFill>
              </a:rPr>
              <a:t>: 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PNH-SHV Expressway Project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Public Affordable Housing Project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prstClr val="black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9612" y="0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prstClr val="black"/>
                </a:solidFill>
              </a:rPr>
              <a:t>2. Progress of Implementing PPP </a:t>
            </a:r>
            <a:br>
              <a:rPr lang="en-US" sz="3600" b="1" dirty="0" smtClean="0">
                <a:solidFill>
                  <a:prstClr val="black"/>
                </a:solidFill>
              </a:rPr>
            </a:br>
            <a:r>
              <a:rPr lang="en-US" sz="3600" b="1" dirty="0" smtClean="0">
                <a:solidFill>
                  <a:prstClr val="black"/>
                </a:solidFill>
              </a:rPr>
              <a:t>Projects</a:t>
            </a:r>
            <a:endParaRPr lang="en-US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14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12" y="198438"/>
            <a:ext cx="10972801" cy="868362"/>
          </a:xfrm>
        </p:spPr>
        <p:txBody>
          <a:bodyPr>
            <a:normAutofit/>
          </a:bodyPr>
          <a:lstStyle/>
          <a:p>
            <a:r>
              <a:rPr lang="en-US" sz="3600" b="1" dirty="0"/>
              <a:t>3</a:t>
            </a:r>
            <a:r>
              <a:rPr lang="en-US" sz="3600" b="1" dirty="0" smtClean="0"/>
              <a:t>. Targeted Plan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600200"/>
            <a:ext cx="10566400" cy="49530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Establish Project Development Fund (PDF) by 2018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Finalize all </a:t>
            </a:r>
            <a:r>
              <a:rPr lang="en-US" sz="2000" dirty="0"/>
              <a:t>SOPs on PPP project cycle by </a:t>
            </a:r>
            <a:r>
              <a:rPr lang="en-US" sz="2000" dirty="0" smtClean="0"/>
              <a:t>early 2018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Finalize FS on </a:t>
            </a:r>
            <a:r>
              <a:rPr lang="en-US" sz="2000" dirty="0" err="1"/>
              <a:t>Sihanoukville</a:t>
            </a:r>
            <a:r>
              <a:rPr lang="en-US" sz="2000" dirty="0"/>
              <a:t> Cruise Terminal Port Development Project by March </a:t>
            </a:r>
            <a:r>
              <a:rPr lang="en-US" sz="2000" dirty="0" smtClean="0"/>
              <a:t>2018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Impose new PPP Law by 2019</a:t>
            </a:r>
            <a:endParaRPr lang="en-US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Continue to find other financial source for FS on other Pilot PPP projects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Continue to build capacity for Central PPP Unit and PPP Unit of line ministries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52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12" y="3276629"/>
            <a:ext cx="10972801" cy="2849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 smtClean="0"/>
              <a:t>Thank you!</a:t>
            </a:r>
          </a:p>
          <a:p>
            <a:pPr marL="0" indent="0" algn="ctr">
              <a:buNone/>
            </a:pPr>
            <a:endParaRPr lang="en-US" sz="1200" b="1" dirty="0" smtClean="0"/>
          </a:p>
          <a:p>
            <a:pPr marL="0" indent="0" algn="ctr">
              <a:buNone/>
            </a:pPr>
            <a:endParaRPr lang="en-US" sz="1200" b="1" dirty="0"/>
          </a:p>
          <a:p>
            <a:pPr marL="0" indent="0" algn="ctr">
              <a:buNone/>
            </a:pPr>
            <a:endParaRPr lang="en-US" sz="1200" b="1" dirty="0" smtClean="0"/>
          </a:p>
          <a:p>
            <a:pPr marL="0" indent="0" algn="ctr">
              <a:buNone/>
            </a:pPr>
            <a:r>
              <a:rPr lang="en-US" sz="1800" b="1" dirty="0" smtClean="0"/>
              <a:t>For further information: </a:t>
            </a:r>
          </a:p>
          <a:p>
            <a:pPr marL="0" indent="0" algn="ctr">
              <a:buNone/>
            </a:pPr>
            <a:r>
              <a:rPr lang="en-US" sz="1800" b="1" smtClean="0"/>
              <a:t>ppp.mef.gov.kh</a:t>
            </a:r>
          </a:p>
        </p:txBody>
      </p:sp>
    </p:spTree>
    <p:extLst>
      <p:ext uri="{BB962C8B-B14F-4D97-AF65-F5344CB8AC3E}">
        <p14:creationId xmlns:p14="http://schemas.microsoft.com/office/powerpoint/2010/main" val="211493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2783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/>
              <a:t>Presentation </a:t>
            </a:r>
            <a:r>
              <a:rPr lang="en-US" sz="5400" b="1" dirty="0" smtClean="0"/>
              <a:t>by</a:t>
            </a:r>
          </a:p>
          <a:p>
            <a:pPr marL="0" indent="0" algn="ctr">
              <a:buNone/>
            </a:pPr>
            <a:r>
              <a:rPr lang="en-US" sz="5400" b="1" dirty="0" smtClean="0"/>
              <a:t>General Department of </a:t>
            </a:r>
            <a:r>
              <a:rPr lang="en-US" sz="5400" b="1" smtClean="0"/>
              <a:t>International Cooperation </a:t>
            </a:r>
            <a:r>
              <a:rPr lang="en-US" sz="5400" b="1" dirty="0" smtClean="0"/>
              <a:t>and Debt Management</a:t>
            </a:r>
            <a:br>
              <a:rPr lang="en-US" sz="5400" b="1" dirty="0" smtClean="0"/>
            </a:br>
            <a:r>
              <a:rPr lang="en-US" sz="5400" b="1" dirty="0" smtClean="0"/>
              <a:t>(GDICDM)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67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" y="108749"/>
            <a:ext cx="5334173" cy="179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30562" y="2626034"/>
            <a:ext cx="10623251" cy="1016742"/>
          </a:xfrm>
          <a:ln>
            <a:miter lim="800000"/>
            <a:headEnd/>
            <a:tailEnd/>
          </a:ln>
          <a:extLst/>
        </p:spPr>
        <p:txBody>
          <a:bodyPr rtlCol="0">
            <a:noAutofit/>
          </a:bodyPr>
          <a:lstStyle/>
          <a:p>
            <a:pPr marL="109728"/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Cambodia Economic Development </a:t>
            </a:r>
            <a:endParaRPr lang="km-KH" sz="4400" b="1" dirty="0">
              <a:solidFill>
                <a:srgbClr val="0070C0"/>
              </a:solidFill>
              <a:latin typeface="Times New Roman" panose="02020603050405020304" pitchFamily="18" charset="0"/>
              <a:cs typeface="Khmer MEF2" panose="02000506000000020004" pitchFamily="2" charset="0"/>
            </a:endParaRPr>
          </a:p>
        </p:txBody>
      </p:sp>
      <p:sp>
        <p:nvSpPr>
          <p:cNvPr id="34823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13CE3A-48EC-414B-88B6-4F833B4D4B6C}" type="slidenum">
              <a:rPr lang="en-US">
                <a:solidFill>
                  <a:srgbClr val="898989"/>
                </a:solidFill>
              </a:rPr>
              <a:pPr/>
              <a:t>4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34821" name="Rectangle 12"/>
          <p:cNvSpPr>
            <a:spLocks noChangeArrowheads="1"/>
          </p:cNvSpPr>
          <p:nvPr/>
        </p:nvSpPr>
        <p:spPr bwMode="auto">
          <a:xfrm>
            <a:off x="4552980" y="4721512"/>
            <a:ext cx="3581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Khmer MEF2" panose="02000506000000020004" pitchFamily="2" charset="0"/>
                <a:cs typeface="Times New Roman" panose="02020603050405020304" pitchFamily="18" charset="0"/>
              </a:rPr>
              <a:t>February 08, 2018</a:t>
            </a:r>
            <a:r>
              <a:rPr lang="km-KH" dirty="0">
                <a:solidFill>
                  <a:srgbClr val="0070C0"/>
                </a:solidFill>
                <a:latin typeface="Khmer MEF2" panose="02000506000000020004" pitchFamily="2" charset="0"/>
                <a:ea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km-KH" dirty="0">
                <a:solidFill>
                  <a:srgbClr val="0070C0"/>
                </a:solidFill>
                <a:latin typeface="Khmer MEF2" panose="02000506000000020004" pitchFamily="2" charset="0"/>
                <a:ea typeface="Khmer MEF2" panose="02000506000000020004" pitchFamily="2" charset="0"/>
                <a:cs typeface="Khmer MEF2" panose="02000506000000020004" pitchFamily="2" charset="0"/>
              </a:rPr>
            </a:br>
            <a:endParaRPr lang="en-US" dirty="0">
              <a:solidFill>
                <a:srgbClr val="0070C0"/>
              </a:solidFill>
              <a:latin typeface="Khmer MEF2" panose="02000506000000020004" pitchFamily="2" charset="0"/>
              <a:ea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684612"/>
              </p:ext>
            </p:extLst>
          </p:nvPr>
        </p:nvGraphicFramePr>
        <p:xfrm>
          <a:off x="13" y="6538912"/>
          <a:ext cx="12192000" cy="370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5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311" y="24606"/>
            <a:ext cx="1725529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156942" y="1875936"/>
            <a:ext cx="7774425" cy="3370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Policy of Borrowing</a:t>
            </a:r>
          </a:p>
          <a:p>
            <a:endParaRPr lang="fr-FR" sz="2000" b="1" i="1" dirty="0" smtClean="0">
              <a:solidFill>
                <a:prstClr val="black"/>
              </a:solidFill>
            </a:endParaRPr>
          </a:p>
          <a:p>
            <a:endParaRPr lang="fr-FR" sz="2000" b="1" i="1" dirty="0">
              <a:solidFill>
                <a:prstClr val="black"/>
              </a:solidFill>
            </a:endParaRPr>
          </a:p>
          <a:p>
            <a:r>
              <a:rPr lang="fr-FR" sz="2000" b="1" i="1" dirty="0" err="1" smtClean="0">
                <a:solidFill>
                  <a:prstClr val="black"/>
                </a:solidFill>
              </a:rPr>
              <a:t>Cambodia</a:t>
            </a:r>
            <a:r>
              <a:rPr lang="fr-FR" sz="2000" b="1" i="1" dirty="0" smtClean="0">
                <a:solidFill>
                  <a:prstClr val="black"/>
                </a:solidFill>
              </a:rPr>
              <a:t> - </a:t>
            </a:r>
            <a:r>
              <a:rPr lang="fr-FR" sz="2000" b="1" i="1" dirty="0" err="1" smtClean="0">
                <a:solidFill>
                  <a:prstClr val="black"/>
                </a:solidFill>
              </a:rPr>
              <a:t>Japan</a:t>
            </a:r>
            <a:r>
              <a:rPr lang="fr-FR" sz="2000" b="1" i="1" dirty="0" smtClean="0">
                <a:solidFill>
                  <a:prstClr val="black"/>
                </a:solidFill>
              </a:rPr>
              <a:t> ODA Policy Dialogue</a:t>
            </a:r>
          </a:p>
          <a:p>
            <a:r>
              <a:rPr lang="fr-FR" sz="2000" b="1" i="1" dirty="0" smtClean="0">
                <a:solidFill>
                  <a:prstClr val="black"/>
                </a:solidFill>
              </a:rPr>
              <a:t>08 </a:t>
            </a:r>
            <a:r>
              <a:rPr lang="fr-FR" sz="2000" b="1" i="1" dirty="0" err="1" smtClean="0">
                <a:solidFill>
                  <a:prstClr val="black"/>
                </a:solidFill>
              </a:rPr>
              <a:t>February</a:t>
            </a:r>
            <a:r>
              <a:rPr lang="fr-FR" sz="2000" b="1" i="1" dirty="0" smtClean="0">
                <a:solidFill>
                  <a:prstClr val="black"/>
                </a:solidFill>
              </a:rPr>
              <a:t> 2018, CDC</a:t>
            </a:r>
            <a:endParaRPr lang="en-US" sz="28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8718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600" dirty="0" smtClean="0"/>
              <a:t>The 4 key Principles in Borrowing</a:t>
            </a:r>
          </a:p>
          <a:p>
            <a:pPr marL="514350" indent="-514350">
              <a:buAutoNum type="arabicPeriod"/>
            </a:pPr>
            <a:r>
              <a:rPr lang="en-US" sz="3600" dirty="0" smtClean="0"/>
              <a:t>Policy Measures for PDM 2015-2018</a:t>
            </a:r>
          </a:p>
          <a:p>
            <a:pPr marL="514350" indent="-514350">
              <a:buAutoNum type="arabicPeriod"/>
            </a:pPr>
            <a:r>
              <a:rPr lang="en-US" sz="3600" dirty="0" smtClean="0"/>
              <a:t>Debt Sustainability Analysis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1883" y="152400"/>
            <a:ext cx="7829952" cy="914400"/>
          </a:xfrm>
        </p:spPr>
        <p:txBody>
          <a:bodyPr>
            <a:noAutofit/>
          </a:bodyPr>
          <a:lstStyle/>
          <a:p>
            <a:r>
              <a:rPr lang="en-US" b="1" dirty="0" smtClean="0"/>
              <a:t>Content</a:t>
            </a:r>
            <a:endParaRPr lang="en-US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311" y="24606"/>
            <a:ext cx="1725529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9166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B576-8A62-47E2-B67C-5F1FA00E32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862321054"/>
              </p:ext>
            </p:extLst>
          </p:nvPr>
        </p:nvGraphicFramePr>
        <p:xfrm>
          <a:off x="1864593" y="1535117"/>
          <a:ext cx="8295408" cy="500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1883" y="152400"/>
            <a:ext cx="7829952" cy="9144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1. The 4 Key Principles in Borrowing</a:t>
            </a:r>
            <a:endParaRPr lang="en-US" sz="4000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023" y="24606"/>
            <a:ext cx="1725529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04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 noGrp="1"/>
          </p:cNvSpPr>
          <p:nvPr>
            <p:ph idx="1"/>
          </p:nvPr>
        </p:nvSpPr>
        <p:spPr>
          <a:xfrm>
            <a:off x="744913" y="1659118"/>
            <a:ext cx="10711637" cy="49680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 smtClean="0"/>
              <a:t>Set annual borrowing limit of </a:t>
            </a:r>
            <a:r>
              <a:rPr lang="en-US" sz="2600" b="1" i="1" dirty="0" smtClean="0"/>
              <a:t>SDR 600M</a:t>
            </a:r>
            <a:r>
              <a:rPr lang="en-US" sz="2600" i="1" dirty="0" smtClean="0"/>
              <a:t> </a:t>
            </a:r>
            <a:r>
              <a:rPr lang="en-US" sz="2600" dirty="0" smtClean="0"/>
              <a:t>for 2015, and </a:t>
            </a:r>
            <a:r>
              <a:rPr lang="en-US" sz="2600" b="1" i="1" dirty="0" smtClean="0"/>
              <a:t>SDR 700M - 800M</a:t>
            </a:r>
            <a:r>
              <a:rPr lang="en-US" sz="2600" i="1" dirty="0"/>
              <a:t> </a:t>
            </a:r>
            <a:r>
              <a:rPr lang="en-US" sz="2600" dirty="0" smtClean="0"/>
              <a:t>from 2016 to 2018;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 smtClean="0"/>
              <a:t>Continue to borrow </a:t>
            </a:r>
            <a:r>
              <a:rPr lang="en-US" sz="2600" b="1" i="1" dirty="0" smtClean="0"/>
              <a:t>highly concessional loans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 smtClean="0"/>
              <a:t>Continue to borrow for priority </a:t>
            </a:r>
            <a:r>
              <a:rPr lang="en-US" sz="2600" dirty="0"/>
              <a:t>sectors which support sustainable growth and increasing economic productivity;</a:t>
            </a:r>
            <a:endParaRPr lang="en-US" sz="2600" dirty="0" smtClean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 smtClean="0"/>
              <a:t>Continue to strengthen the efficiency of public investment projects through the preparation of the overall guiding principles of PIM which covers p</a:t>
            </a:r>
            <a:r>
              <a:rPr lang="en-US" sz="2600" kern="0" dirty="0" smtClean="0"/>
              <a:t>ublic investment funded projects (funded by RGC’s budget), ODA </a:t>
            </a:r>
            <a:r>
              <a:rPr lang="en-US" sz="2600" kern="0" dirty="0"/>
              <a:t>funded </a:t>
            </a:r>
            <a:r>
              <a:rPr lang="en-US" sz="2600" kern="0" dirty="0" smtClean="0"/>
              <a:t>projects, and PPP </a:t>
            </a:r>
            <a:r>
              <a:rPr lang="en-US" sz="2600" kern="0" dirty="0"/>
              <a:t>projects</a:t>
            </a:r>
            <a:r>
              <a:rPr lang="en-US" sz="2600" kern="0" dirty="0" smtClean="0"/>
              <a:t>.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600" dirty="0" smtClean="0"/>
              <a:t>Continue </a:t>
            </a:r>
            <a:r>
              <a:rPr lang="en-US" sz="2600" dirty="0"/>
              <a:t>to implement key reform programs in the priority sectors;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US" sz="2600" kern="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3151" y="3"/>
            <a:ext cx="11277362" cy="123507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2. Policy Measures for PDM 2015-2018 (1/2)</a:t>
            </a:r>
            <a:endParaRPr lang="en-US" sz="3600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310" y="65091"/>
            <a:ext cx="1725529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08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 noGrp="1"/>
          </p:cNvSpPr>
          <p:nvPr>
            <p:ph idx="1"/>
          </p:nvPr>
        </p:nvSpPr>
        <p:spPr>
          <a:xfrm>
            <a:off x="660048" y="1665879"/>
            <a:ext cx="11183102" cy="48730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963" indent="-461963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2600" dirty="0" smtClean="0"/>
              <a:t>6.	Continue to implement the </a:t>
            </a:r>
            <a:r>
              <a:rPr lang="en-US" sz="2600" b="1" i="1" dirty="0" smtClean="0"/>
              <a:t>centralized principles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dirty="0" smtClean="0"/>
              <a:t>of PDM;</a:t>
            </a:r>
          </a:p>
          <a:p>
            <a:pPr marL="461963" indent="-461963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2600" dirty="0"/>
              <a:t>7</a:t>
            </a:r>
            <a:r>
              <a:rPr lang="en-US" sz="2600" dirty="0" smtClean="0"/>
              <a:t>.   Continue to mobilize grants and other sources of financing to fill the need of total public investment;</a:t>
            </a:r>
          </a:p>
          <a:p>
            <a:pPr marL="461963" indent="-461963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2600" dirty="0" smtClean="0"/>
              <a:t>8.   Continue to monitor and manage debt-related risks, especially contingent liabilities (resulting from government guarantees/ PPP projects, and banking and financial sectors);</a:t>
            </a:r>
          </a:p>
          <a:p>
            <a:pPr marL="798513" lvl="1" indent="-33655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</a:pPr>
            <a:r>
              <a:rPr lang="en-US" sz="2600" dirty="0" smtClean="0"/>
              <a:t>Set the ceiling of the government guarantees for PPP projects </a:t>
            </a:r>
            <a:r>
              <a:rPr lang="en-US" sz="2600" b="1" i="1" dirty="0" smtClean="0"/>
              <a:t>(4 % of GDP)</a:t>
            </a:r>
            <a:r>
              <a:rPr lang="en-US" sz="2600" dirty="0" smtClean="0"/>
              <a:t>;</a:t>
            </a:r>
          </a:p>
          <a:p>
            <a:pPr marL="795338" lvl="1" indent="-342900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Ø"/>
            </a:pPr>
            <a:r>
              <a:rPr lang="en-US" sz="2600" dirty="0" smtClean="0"/>
              <a:t>Set up Contingency Fund </a:t>
            </a:r>
            <a:r>
              <a:rPr lang="en-US" sz="2600" b="1" i="1" dirty="0" smtClean="0"/>
              <a:t>(5% of Total Annual Debt Service)</a:t>
            </a:r>
          </a:p>
          <a:p>
            <a:pPr marL="0" indent="0">
              <a:spcBef>
                <a:spcPts val="800"/>
              </a:spcBef>
              <a:spcAft>
                <a:spcPts val="800"/>
              </a:spcAft>
              <a:buNone/>
            </a:pPr>
            <a:r>
              <a:rPr lang="en-US" sz="2600" dirty="0" smtClean="0"/>
              <a:t>9.   Continue to strengthen institutional and human capacity.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9938" y="-55705"/>
            <a:ext cx="10986581" cy="141158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2. Policy Measures for PDM 2015-2018 (2/2)</a:t>
            </a:r>
            <a:endParaRPr lang="en-US" sz="3600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310" y="65091"/>
            <a:ext cx="1725529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4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814" y="-1850879"/>
            <a:ext cx="2517707" cy="185283"/>
          </a:xfrm>
        </p:spPr>
        <p:txBody>
          <a:bodyPr/>
          <a:lstStyle/>
          <a:p>
            <a:fld id="{3BCF3F7F-73F2-4355-B331-688B0B457E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13938" y="1715775"/>
            <a:ext cx="2743915" cy="2374263"/>
            <a:chOff x="0" y="0"/>
            <a:chExt cx="2743200" cy="2374710"/>
          </a:xfrm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81887" y="0"/>
              <a:ext cx="2515740" cy="2602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500"/>
                </a:spcBef>
                <a:spcAft>
                  <a:spcPts val="100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ea typeface="Calibri"/>
                  <a:cs typeface="Khmer OS Siemreap"/>
                </a:rPr>
                <a:t>a. PV of debt-to-GDP</a:t>
              </a:r>
              <a:endParaRPr lang="en-US" dirty="0">
                <a:solidFill>
                  <a:prstClr val="black"/>
                </a:solidFill>
                <a:ea typeface="Calibri"/>
                <a:cs typeface="DaunPenh"/>
              </a:endParaRPr>
            </a:p>
          </p:txBody>
        </p:sp>
        <p:graphicFrame>
          <p:nvGraphicFramePr>
            <p:cNvPr id="8" name="Chart 7"/>
            <p:cNvGraphicFramePr/>
            <p:nvPr>
              <p:extLst/>
            </p:nvPr>
          </p:nvGraphicFramePr>
          <p:xfrm>
            <a:off x="0" y="204716"/>
            <a:ext cx="2743200" cy="21699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9" name="Group 8"/>
          <p:cNvGrpSpPr/>
          <p:nvPr/>
        </p:nvGrpSpPr>
        <p:grpSpPr>
          <a:xfrm>
            <a:off x="3804964" y="1709159"/>
            <a:ext cx="2757253" cy="2388234"/>
            <a:chOff x="0" y="0"/>
            <a:chExt cx="2756848" cy="2388358"/>
          </a:xfrm>
        </p:grpSpPr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204716" y="0"/>
              <a:ext cx="2415820" cy="25107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500"/>
                </a:spcBef>
                <a:spcAft>
                  <a:spcPts val="100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ea typeface="Calibri"/>
                  <a:cs typeface="Khmer OS Siemreap"/>
                </a:rPr>
                <a:t>b. PV of debt-to-exports</a:t>
              </a:r>
              <a:endParaRPr lang="en-US" dirty="0">
                <a:solidFill>
                  <a:prstClr val="black"/>
                </a:solidFill>
                <a:ea typeface="Calibri"/>
                <a:cs typeface="DaunPenh"/>
              </a:endParaRPr>
            </a:p>
          </p:txBody>
        </p:sp>
        <p:graphicFrame>
          <p:nvGraphicFramePr>
            <p:cNvPr id="11" name="Chart 10"/>
            <p:cNvGraphicFramePr/>
            <p:nvPr/>
          </p:nvGraphicFramePr>
          <p:xfrm>
            <a:off x="0" y="191069"/>
            <a:ext cx="2756848" cy="21972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2" name="Group 11"/>
          <p:cNvGrpSpPr/>
          <p:nvPr/>
        </p:nvGrpSpPr>
        <p:grpSpPr>
          <a:xfrm>
            <a:off x="6831327" y="1694893"/>
            <a:ext cx="2896355" cy="2402500"/>
            <a:chOff x="0" y="53689"/>
            <a:chExt cx="2895860" cy="2402908"/>
          </a:xfrm>
        </p:grpSpPr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109426" y="53689"/>
              <a:ext cx="2786434" cy="2511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500"/>
                </a:spcBef>
                <a:spcAft>
                  <a:spcPts val="100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ea typeface="Calibri"/>
                  <a:cs typeface="Khmer OS Siemreap"/>
                </a:rPr>
                <a:t>c. PV of debt-to-revenue</a:t>
              </a:r>
              <a:endParaRPr lang="en-US" dirty="0">
                <a:solidFill>
                  <a:prstClr val="black"/>
                </a:solidFill>
                <a:ea typeface="Calibri"/>
                <a:cs typeface="DaunPenh"/>
              </a:endParaRPr>
            </a:p>
          </p:txBody>
        </p:sp>
        <p:graphicFrame>
          <p:nvGraphicFramePr>
            <p:cNvPr id="14" name="Chart 13"/>
            <p:cNvGraphicFramePr/>
            <p:nvPr/>
          </p:nvGraphicFramePr>
          <p:xfrm>
            <a:off x="0" y="245660"/>
            <a:ext cx="2825087" cy="22109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15" name="Group 14"/>
          <p:cNvGrpSpPr/>
          <p:nvPr/>
        </p:nvGrpSpPr>
        <p:grpSpPr>
          <a:xfrm>
            <a:off x="665449" y="4252203"/>
            <a:ext cx="2743915" cy="2401232"/>
            <a:chOff x="0" y="54957"/>
            <a:chExt cx="2743446" cy="2401640"/>
          </a:xfrm>
        </p:grpSpPr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259308" y="54957"/>
              <a:ext cx="2295963" cy="24989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500"/>
                </a:spcBef>
                <a:spcAft>
                  <a:spcPts val="100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ea typeface="Calibri"/>
                  <a:cs typeface="Khmer OS Siemreap"/>
                </a:rPr>
                <a:t>d. Debt service-to-exports</a:t>
              </a:r>
              <a:endParaRPr lang="en-US" dirty="0">
                <a:solidFill>
                  <a:prstClr val="black"/>
                </a:solidFill>
                <a:ea typeface="Calibri"/>
                <a:cs typeface="DaunPenh"/>
              </a:endParaRPr>
            </a:p>
          </p:txBody>
        </p:sp>
        <p:graphicFrame>
          <p:nvGraphicFramePr>
            <p:cNvPr id="17" name="Chart 16"/>
            <p:cNvGraphicFramePr/>
            <p:nvPr>
              <p:extLst/>
            </p:nvPr>
          </p:nvGraphicFramePr>
          <p:xfrm>
            <a:off x="0" y="245660"/>
            <a:ext cx="2743446" cy="22109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18" name="Group 17"/>
          <p:cNvGrpSpPr/>
          <p:nvPr/>
        </p:nvGrpSpPr>
        <p:grpSpPr>
          <a:xfrm>
            <a:off x="10171340" y="2003937"/>
            <a:ext cx="1814057" cy="1468233"/>
            <a:chOff x="-6365" y="10196"/>
            <a:chExt cx="1816490" cy="1468790"/>
          </a:xfrm>
        </p:grpSpPr>
        <p:grpSp>
          <p:nvGrpSpPr>
            <p:cNvPr id="19" name="Group 18"/>
            <p:cNvGrpSpPr/>
            <p:nvPr/>
          </p:nvGrpSpPr>
          <p:grpSpPr>
            <a:xfrm>
              <a:off x="-3853" y="1021616"/>
              <a:ext cx="1813978" cy="143248"/>
              <a:chOff x="-59259" y="-428516"/>
              <a:chExt cx="1829238" cy="143826"/>
            </a:xfrm>
          </p:grpSpPr>
          <p:sp>
            <p:nvSpPr>
              <p:cNvPr id="34" name="TextBox 18"/>
              <p:cNvSpPr txBox="1"/>
              <p:nvPr/>
            </p:nvSpPr>
            <p:spPr>
              <a:xfrm>
                <a:off x="406411" y="-428516"/>
                <a:ext cx="1363568" cy="143826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lIns="0" tIns="0" rIns="0" bIns="0" rtlCol="0" anchor="t"/>
              <a:lstStyle/>
              <a:p>
                <a:pPr>
                  <a:spcBef>
                    <a:spcPts val="500"/>
                  </a:spcBef>
                </a:pPr>
                <a:r>
                  <a:rPr lang="en-US" sz="11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Most extreme shock</a:t>
                </a:r>
                <a:endParaRPr lang="en-US" dirty="0">
                  <a:solidFill>
                    <a:prstClr val="black"/>
                  </a:solidFill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-59259" y="-346674"/>
                <a:ext cx="291423" cy="0"/>
              </a:xfrm>
              <a:prstGeom prst="line">
                <a:avLst/>
              </a:prstGeom>
              <a:ln w="12700" cap="flat">
                <a:rou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4477" y="10196"/>
              <a:ext cx="1097223" cy="139047"/>
              <a:chOff x="4483" y="-4451"/>
              <a:chExt cx="1098667" cy="139530"/>
            </a:xfrm>
          </p:grpSpPr>
          <p:sp>
            <p:nvSpPr>
              <p:cNvPr id="32" name="TextBox 11"/>
              <p:cNvSpPr txBox="1"/>
              <p:nvPr/>
            </p:nvSpPr>
            <p:spPr>
              <a:xfrm>
                <a:off x="458535" y="-4451"/>
                <a:ext cx="644615" cy="139530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lIns="0" tIns="0" rIns="0" bIns="0" rtlCol="0" anchor="t"/>
              <a:lstStyle/>
              <a:p>
                <a:pPr>
                  <a:spcBef>
                    <a:spcPts val="500"/>
                  </a:spcBef>
                </a:pPr>
                <a:r>
                  <a:rPr lang="en-US" sz="11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Baseline</a:t>
                </a:r>
                <a:endParaRPr lang="en-US" dirty="0">
                  <a:solidFill>
                    <a:prstClr val="black"/>
                  </a:solidFill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>
                <a:off x="4483" y="65314"/>
                <a:ext cx="271932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/>
            <p:cNvGrpSpPr/>
            <p:nvPr/>
          </p:nvGrpSpPr>
          <p:grpSpPr>
            <a:xfrm>
              <a:off x="-6365" y="349654"/>
              <a:ext cx="1511201" cy="138359"/>
              <a:chOff x="-6377" y="-162991"/>
              <a:chExt cx="1513923" cy="138854"/>
            </a:xfrm>
          </p:grpSpPr>
          <p:sp>
            <p:nvSpPr>
              <p:cNvPr id="28" name="TextBox 14"/>
              <p:cNvSpPr txBox="1"/>
              <p:nvPr/>
            </p:nvSpPr>
            <p:spPr>
              <a:xfrm>
                <a:off x="454390" y="-162991"/>
                <a:ext cx="1053156" cy="138854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lIns="0" tIns="0" rIns="0" bIns="0" rtlCol="0" anchor="t"/>
              <a:lstStyle/>
              <a:p>
                <a:pPr>
                  <a:spcBef>
                    <a:spcPts val="500"/>
                  </a:spcBef>
                </a:pPr>
                <a:r>
                  <a:rPr lang="en-US" sz="11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Historical scenario</a:t>
                </a:r>
                <a:endParaRPr lang="en-US" dirty="0">
                  <a:solidFill>
                    <a:prstClr val="black"/>
                  </a:solidFill>
                  <a:latin typeface="Times New Roman"/>
                  <a:ea typeface="Times New Roman"/>
                </a:endParaRPr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-6377" y="-86488"/>
                <a:ext cx="290307" cy="547"/>
                <a:chOff x="1126209" y="-71920"/>
                <a:chExt cx="302540" cy="547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307310" y="-71920"/>
                  <a:ext cx="121439" cy="0"/>
                </a:xfrm>
                <a:prstGeom prst="line">
                  <a:avLst/>
                </a:prstGeom>
                <a:ln w="254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1126209" y="-71373"/>
                  <a:ext cx="121160" cy="0"/>
                </a:xfrm>
                <a:prstGeom prst="line">
                  <a:avLst/>
                </a:prstGeom>
                <a:ln w="254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Group 21"/>
            <p:cNvGrpSpPr/>
            <p:nvPr/>
          </p:nvGrpSpPr>
          <p:grpSpPr>
            <a:xfrm>
              <a:off x="14740" y="1294584"/>
              <a:ext cx="1490095" cy="184402"/>
              <a:chOff x="-1438503" y="1297273"/>
              <a:chExt cx="1479944" cy="184785"/>
            </a:xfrm>
          </p:grpSpPr>
          <p:sp>
            <p:nvSpPr>
              <p:cNvPr id="26" name="TextBox 19"/>
              <p:cNvSpPr txBox="1"/>
              <p:nvPr/>
            </p:nvSpPr>
            <p:spPr>
              <a:xfrm>
                <a:off x="-1002658" y="1297273"/>
                <a:ext cx="1044099" cy="184785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lIns="0" tIns="0" rIns="0" bIns="0" rtlCol="0" anchor="t"/>
              <a:lstStyle/>
              <a:p>
                <a:pPr>
                  <a:spcBef>
                    <a:spcPts val="500"/>
                  </a:spcBef>
                </a:pPr>
                <a:r>
                  <a:rPr lang="en-US" sz="11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Threshold</a:t>
                </a:r>
                <a:endParaRPr lang="en-US" dirty="0">
                  <a:solidFill>
                    <a:prstClr val="black"/>
                  </a:solidFill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-1438503" y="1365356"/>
                <a:ext cx="268289" cy="0"/>
              </a:xfrm>
              <a:prstGeom prst="line">
                <a:avLst/>
              </a:prstGeom>
              <a:ln w="25400" cap="rnd">
                <a:solidFill>
                  <a:srgbClr val="008E40"/>
                </a:solidFill>
                <a:prstDash val="sysDash"/>
                <a:rou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/>
            <p:cNvGrpSpPr/>
            <p:nvPr/>
          </p:nvGrpSpPr>
          <p:grpSpPr>
            <a:xfrm>
              <a:off x="3391" y="686867"/>
              <a:ext cx="1730414" cy="228600"/>
              <a:chOff x="25047" y="-249479"/>
              <a:chExt cx="1733321" cy="228600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25047" y="-143418"/>
                <a:ext cx="280764" cy="0"/>
              </a:xfrm>
              <a:prstGeom prst="line">
                <a:avLst/>
              </a:prstGeom>
              <a:ln w="25400" cap="rnd">
                <a:solidFill>
                  <a:srgbClr val="00E63C"/>
                </a:solidFill>
                <a:rou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5" name="TextBox 19"/>
              <p:cNvSpPr txBox="1"/>
              <p:nvPr/>
            </p:nvSpPr>
            <p:spPr>
              <a:xfrm>
                <a:off x="429585" y="-249479"/>
                <a:ext cx="1328783" cy="228600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spcBef>
                    <a:spcPts val="500"/>
                  </a:spcBef>
                </a:pPr>
                <a:r>
                  <a:rPr lang="en-US" sz="110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DaunPenh"/>
                  </a:rPr>
                  <a:t>Customized Scenario</a:t>
                </a:r>
                <a:endParaRPr lang="en-US" dirty="0">
                  <a:solidFill>
                    <a:prstClr val="black"/>
                  </a:solidFill>
                  <a:latin typeface="Times New Roman"/>
                  <a:ea typeface="Times New Roman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3897076" y="4157122"/>
            <a:ext cx="2743915" cy="2469036"/>
            <a:chOff x="0" y="1114"/>
            <a:chExt cx="2743463" cy="2469130"/>
          </a:xfrm>
        </p:grpSpPr>
        <p:sp>
          <p:nvSpPr>
            <p:cNvPr id="37" name="Text Box 2"/>
            <p:cNvSpPr txBox="1">
              <a:spLocks noChangeArrowheads="1"/>
            </p:cNvSpPr>
            <p:nvPr/>
          </p:nvSpPr>
          <p:spPr bwMode="auto">
            <a:xfrm>
              <a:off x="341194" y="1114"/>
              <a:ext cx="2109470" cy="2260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500"/>
                </a:spcBef>
                <a:spcAft>
                  <a:spcPts val="100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ea typeface="Calibri"/>
                  <a:cs typeface="Khmer OS Siemreap"/>
                </a:rPr>
                <a:t>e. Debt service-to-revenue</a:t>
              </a:r>
              <a:endParaRPr lang="en-US" dirty="0">
                <a:solidFill>
                  <a:prstClr val="black"/>
                </a:solidFill>
                <a:ea typeface="Calibri"/>
                <a:cs typeface="DaunPenh"/>
              </a:endParaRPr>
            </a:p>
          </p:txBody>
        </p:sp>
        <p:graphicFrame>
          <p:nvGraphicFramePr>
            <p:cNvPr id="38" name="Chart 37"/>
            <p:cNvGraphicFramePr/>
            <p:nvPr>
              <p:extLst/>
            </p:nvPr>
          </p:nvGraphicFramePr>
          <p:xfrm>
            <a:off x="0" y="191068"/>
            <a:ext cx="2743463" cy="2279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2" name="TextBox 1"/>
          <p:cNvSpPr txBox="1"/>
          <p:nvPr/>
        </p:nvSpPr>
        <p:spPr>
          <a:xfrm>
            <a:off x="6831325" y="4671461"/>
            <a:ext cx="5268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i="1" dirty="0" smtClean="0">
                <a:solidFill>
                  <a:prstClr val="black"/>
                </a:solidFill>
              </a:rPr>
              <a:t>Conclusion</a:t>
            </a:r>
            <a:r>
              <a:rPr lang="en-US" sz="2400" i="1" dirty="0" smtClean="0">
                <a:solidFill>
                  <a:prstClr val="black"/>
                </a:solidFill>
              </a:rPr>
              <a:t>: Cambodia’s </a:t>
            </a:r>
            <a:r>
              <a:rPr lang="en-US" sz="2400" i="1" dirty="0">
                <a:solidFill>
                  <a:prstClr val="black"/>
                </a:solidFill>
              </a:rPr>
              <a:t>public debt </a:t>
            </a:r>
            <a:r>
              <a:rPr lang="en-US" sz="2400" i="1" dirty="0" smtClean="0">
                <a:solidFill>
                  <a:prstClr val="black"/>
                </a:solidFill>
              </a:rPr>
              <a:t>is </a:t>
            </a:r>
            <a:r>
              <a:rPr lang="en-US" sz="2400" b="1" i="1" dirty="0" smtClean="0">
                <a:solidFill>
                  <a:srgbClr val="00B050"/>
                </a:solidFill>
              </a:rPr>
              <a:t>“sustainable</a:t>
            </a:r>
            <a:r>
              <a:rPr lang="en-US" sz="2400" b="1" i="1" dirty="0">
                <a:solidFill>
                  <a:srgbClr val="00B050"/>
                </a:solidFill>
              </a:rPr>
              <a:t>”</a:t>
            </a:r>
            <a:r>
              <a:rPr lang="en-US" sz="2400" b="1" i="1" dirty="0">
                <a:solidFill>
                  <a:srgbClr val="F79646">
                    <a:lumMod val="75000"/>
                  </a:srgbClr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and remains at </a:t>
            </a:r>
            <a:r>
              <a:rPr lang="en-US" sz="2400" b="1" i="1" dirty="0">
                <a:solidFill>
                  <a:srgbClr val="00B050"/>
                </a:solidFill>
              </a:rPr>
              <a:t>“low risk” </a:t>
            </a:r>
            <a:r>
              <a:rPr lang="en-US" sz="2400" i="1" dirty="0">
                <a:solidFill>
                  <a:prstClr val="black"/>
                </a:solidFill>
              </a:rPr>
              <a:t>of debt </a:t>
            </a:r>
            <a:r>
              <a:rPr lang="en-US" sz="2400" i="1" dirty="0" smtClean="0">
                <a:solidFill>
                  <a:prstClr val="black"/>
                </a:solidFill>
              </a:rPr>
              <a:t>distress.</a:t>
            </a:r>
            <a:endParaRPr lang="en-US" sz="2400" i="1" dirty="0">
              <a:solidFill>
                <a:prstClr val="black"/>
              </a:solidFill>
            </a:endParaRPr>
          </a:p>
        </p:txBody>
      </p:sp>
      <p:sp>
        <p:nvSpPr>
          <p:cNvPr id="42" name="Title 2"/>
          <p:cNvSpPr>
            <a:spLocks noGrp="1"/>
          </p:cNvSpPr>
          <p:nvPr>
            <p:ph type="title"/>
          </p:nvPr>
        </p:nvSpPr>
        <p:spPr>
          <a:xfrm>
            <a:off x="-52524" y="76945"/>
            <a:ext cx="12192000" cy="1318736"/>
          </a:xfrm>
        </p:spPr>
        <p:txBody>
          <a:bodyPr>
            <a:normAutofit/>
          </a:bodyPr>
          <a:lstStyle/>
          <a:p>
            <a:pPr>
              <a:spcAft>
                <a:spcPts val="100"/>
              </a:spcAft>
            </a:pPr>
            <a:r>
              <a:rPr lang="en-US" sz="4000" b="1" dirty="0" smtClean="0"/>
              <a:t>3. Debt </a:t>
            </a:r>
            <a:r>
              <a:rPr lang="en-US" sz="4000" b="1" dirty="0"/>
              <a:t>Sustainability Analysis</a:t>
            </a:r>
            <a:endParaRPr lang="en-US" sz="4000" dirty="0"/>
          </a:p>
        </p:txBody>
      </p:sp>
      <p:sp>
        <p:nvSpPr>
          <p:cNvPr id="43" name="Slide Number Placeholder 3"/>
          <p:cNvSpPr txBox="1">
            <a:spLocks/>
          </p:cNvSpPr>
          <p:nvPr/>
        </p:nvSpPr>
        <p:spPr>
          <a:xfrm>
            <a:off x="8737603" y="635635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20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310" y="65091"/>
            <a:ext cx="1725529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379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9834" y="2664178"/>
            <a:ext cx="7413979" cy="3512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You! 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3" y="6538912"/>
          <a:ext cx="12192000" cy="370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33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8890" y="57232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902800"/>
              </p:ext>
            </p:extLst>
          </p:nvPr>
        </p:nvGraphicFramePr>
        <p:xfrm>
          <a:off x="12" y="1690688"/>
          <a:ext cx="1155043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5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263331" y="1657451"/>
            <a:ext cx="1323473" cy="1369048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Oval 6"/>
          <p:cNvSpPr/>
          <p:nvPr/>
        </p:nvSpPr>
        <p:spPr>
          <a:xfrm>
            <a:off x="1263331" y="3089843"/>
            <a:ext cx="1300047" cy="1553028"/>
          </a:xfrm>
          <a:prstGeom prst="ellipse">
            <a:avLst/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9000" r="-2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95" y="4832580"/>
            <a:ext cx="1275231" cy="1275230"/>
          </a:xfrm>
          <a:prstGeom prst="ellipse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9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1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75F3-F932-4175-B7F0-9DC1FEC8F8E9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2131343" y="462857"/>
            <a:ext cx="10809635" cy="868362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Robust economic growth….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36174" y="1988868"/>
            <a:ext cx="3244799" cy="584775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28600" lvl="0" indent="-228600"/>
            <a:r>
              <a:rPr lang="en-US" sz="16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Nominal GDP: $</a:t>
            </a:r>
            <a:r>
              <a:rPr lang="en-US" sz="16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3.649 Billion </a:t>
            </a:r>
            <a:r>
              <a:rPr lang="en-US" sz="16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(2000)</a:t>
            </a:r>
          </a:p>
          <a:p>
            <a:pPr marL="228600" lvl="0" indent="-228600"/>
            <a:r>
              <a:rPr lang="en-US" sz="16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Nominal GDP: $</a:t>
            </a:r>
            <a:r>
              <a:rPr lang="en-US" sz="16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24.44 </a:t>
            </a:r>
            <a:r>
              <a:rPr lang="en-US" sz="16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Billion (2018p) 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67427" y="1382940"/>
            <a:ext cx="6336704" cy="34744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0" baseline="0" dirty="0">
                <a:effectLst/>
                <a:latin typeface="+mn-lt"/>
                <a:ea typeface="+mn-ea"/>
                <a:cs typeface="+mn-cs"/>
              </a:rPr>
              <a:t>Real GDP Growth and Contribution of Each  Sector</a:t>
            </a:r>
            <a:endParaRPr lang="en-US" sz="1800" dirty="0">
              <a:effectLst/>
            </a:endParaRPr>
          </a:p>
          <a:p>
            <a:endParaRPr lang="en-US" sz="1800" dirty="0"/>
          </a:p>
        </p:txBody>
      </p:sp>
      <p:graphicFrame>
        <p:nvGraphicFramePr>
          <p:cNvPr id="9" name="Content Placeholder 6"/>
          <p:cNvGraphicFramePr>
            <a:graphicFrameLocks noGrp="1"/>
          </p:cNvGraphicFramePr>
          <p:nvPr>
            <p:extLst/>
          </p:nvPr>
        </p:nvGraphicFramePr>
        <p:xfrm>
          <a:off x="705693" y="1196753"/>
          <a:ext cx="10764571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0831" y="6188322"/>
            <a:ext cx="517762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Source: 1994-2016 National Institution of Statistic</a:t>
            </a:r>
          </a:p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            2017e-2018f Ministry of Economy and Finance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804"/>
            <a:ext cx="2077151" cy="996789"/>
          </a:xfrm>
          <a:prstGeom prst="rect">
            <a:avLst/>
          </a:prstGeom>
        </p:spPr>
      </p:pic>
      <p:pic>
        <p:nvPicPr>
          <p:cNvPr id="13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0"/>
            <a:ext cx="1451430" cy="116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52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75F3-F932-4175-B7F0-9DC1FEC8F8E9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5553" y="1001994"/>
            <a:ext cx="11423593" cy="8683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Industry sector has maintained strong growth supported by solid growth of construction sector </a:t>
            </a:r>
            <a:endParaRPr lang="en-SG" sz="28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2083729"/>
              </p:ext>
            </p:extLst>
          </p:nvPr>
        </p:nvGraphicFramePr>
        <p:xfrm>
          <a:off x="307196" y="1857829"/>
          <a:ext cx="5536776" cy="4287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7197" y="6200479"/>
            <a:ext cx="517762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Source: 1994-2016 National Institution of Statistic</a:t>
            </a:r>
          </a:p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            2017e-2018f Ministry of Economy and Finance 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2D00-00001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8804991"/>
              </p:ext>
            </p:extLst>
          </p:nvPr>
        </p:nvGraphicFramePr>
        <p:xfrm>
          <a:off x="6026809" y="1828825"/>
          <a:ext cx="5581651" cy="244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055186"/>
              </p:ext>
            </p:extLst>
          </p:nvPr>
        </p:nvGraphicFramePr>
        <p:xfrm>
          <a:off x="6004906" y="4389235"/>
          <a:ext cx="5589025" cy="2468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459" y="128432"/>
            <a:ext cx="1669141" cy="800992"/>
          </a:xfrm>
          <a:prstGeom prst="rect">
            <a:avLst/>
          </a:prstGeom>
        </p:spPr>
      </p:pic>
      <p:pic>
        <p:nvPicPr>
          <p:cNvPr id="11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97" y="26"/>
            <a:ext cx="1136978" cy="105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84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664331"/>
            <a:ext cx="10515600" cy="934472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 emergence of non-garment industry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2240366"/>
              </p:ext>
            </p:extLst>
          </p:nvPr>
        </p:nvGraphicFramePr>
        <p:xfrm>
          <a:off x="661737" y="1408799"/>
          <a:ext cx="591953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8214" y="6450854"/>
            <a:ext cx="4248583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Ministry of Economy and Finance,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2802448"/>
              </p:ext>
            </p:extLst>
          </p:nvPr>
        </p:nvGraphicFramePr>
        <p:xfrm>
          <a:off x="6581273" y="1498310"/>
          <a:ext cx="5053264" cy="4505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705614" y="6418435"/>
            <a:ext cx="4248583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Ministry of Industry and Handicraft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03" y="134779"/>
            <a:ext cx="1892020" cy="907948"/>
          </a:xfrm>
          <a:prstGeom prst="rect">
            <a:avLst/>
          </a:prstGeom>
        </p:spPr>
      </p:pic>
      <p:pic>
        <p:nvPicPr>
          <p:cNvPr id="10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36"/>
            <a:ext cx="1322068" cy="105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917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335373" y="796211"/>
            <a:ext cx="11704603" cy="93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ervice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sector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growth remain sturdy, thanks to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higher-than-expected growth in tourism sector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…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Khmer MEF1" panose="0200050600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5233-87BE-494C-9684-59667C4FE978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1513822"/>
              </p:ext>
            </p:extLst>
          </p:nvPr>
        </p:nvGraphicFramePr>
        <p:xfrm>
          <a:off x="335373" y="1625600"/>
          <a:ext cx="6246640" cy="432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3393" y="6115584"/>
            <a:ext cx="5177628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Source: 1994-2016 National Institution of Statistic</a:t>
            </a:r>
          </a:p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            </a:t>
            </a:r>
            <a:r>
              <a:rPr lang="en-SG" altLang="en-US" sz="1600" dirty="0" smtClean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  2017e-2018p </a:t>
            </a:r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Ministry of Economy and Finance 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2814191"/>
              </p:ext>
            </p:extLst>
          </p:nvPr>
        </p:nvGraphicFramePr>
        <p:xfrm>
          <a:off x="6809889" y="1596576"/>
          <a:ext cx="5230089" cy="4352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004152" y="6136700"/>
            <a:ext cx="4113040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SG" altLang="en-US" sz="1600" dirty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Source</a:t>
            </a:r>
            <a:r>
              <a:rPr lang="en-SG" altLang="en-US" sz="1600" dirty="0" smtClean="0">
                <a:latin typeface="Times New Roman" panose="02020603050405020304" pitchFamily="18" charset="0"/>
                <a:ea typeface="Khmer MEF1" panose="02000506000000020004" pitchFamily="2" charset="0"/>
                <a:cs typeface="Times New Roman" panose="02020603050405020304" pitchFamily="18" charset="0"/>
              </a:rPr>
              <a:t>: Ministry of Tourism</a:t>
            </a:r>
            <a:endParaRPr lang="en-SG" altLang="en-US" sz="1600" dirty="0">
              <a:latin typeface="Times New Roman" panose="02020603050405020304" pitchFamily="18" charset="0"/>
              <a:ea typeface="Khmer MEF1" panose="02000506000000020004" pitchFamily="2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15" y="134781"/>
            <a:ext cx="1557861" cy="747591"/>
          </a:xfrm>
          <a:prstGeom prst="rect">
            <a:avLst/>
          </a:prstGeom>
        </p:spPr>
      </p:pic>
      <p:pic>
        <p:nvPicPr>
          <p:cNvPr id="11" name="Picture 4" descr="https://upload.wikimedia.org/wikipedia/en/6/69/MEF_%28Cambodia%2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3712"/>
            <a:ext cx="1088571" cy="8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9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a:spPr>
      <a:bodyPr/>
      <a:lstStyle/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rgbClr r="0" g="0" b="0"/>
        </a:fillRef>
        <a:effectRef idx="0">
          <a:schemeClr val="accent5">
            <a:tint val="5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lemental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629DD1"/>
    </a:accent1>
    <a:accent2>
      <a:srgbClr val="297FD5"/>
    </a:accent2>
    <a:accent3>
      <a:srgbClr val="7F8FA9"/>
    </a:accent3>
    <a:accent4>
      <a:srgbClr val="4A66AC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  <a:fontScheme name="Civic">
    <a:majorFont>
      <a:latin typeface="Georgia"/>
      <a:ea typeface=""/>
      <a:cs typeface=""/>
      <a:font script="Jpan" typeface="ＭＳ Ｐゴシック"/>
      <a:font script="Hang" typeface="돋움"/>
      <a:font script="Hans" typeface="华文新魏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Georgia"/>
      <a:ea typeface=""/>
      <a:cs typeface=""/>
      <a:font script="Jpan" typeface="ＭＳ Ｐ明朝"/>
      <a:font script="Hang" typeface="바탕"/>
      <a:font script="Hans" typeface="华文新魏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Civic">
    <a:fillStyleLst>
      <a:solidFill>
        <a:schemeClr val="phClr"/>
      </a:solidFill>
      <a:solidFill>
        <a:schemeClr val="phClr">
          <a:tint val="45000"/>
        </a:schemeClr>
      </a:solidFill>
      <a:solidFill>
        <a:schemeClr val="phClr">
          <a:tint val="95000"/>
        </a:schemeClr>
      </a:solidFill>
    </a:fillStyleLst>
    <a:lnStyleLst>
      <a:ln w="9525" cap="flat" cmpd="sng" algn="ctr">
        <a:solidFill>
          <a:schemeClr val="phClr"/>
        </a:solidFill>
        <a:prstDash val="solid"/>
      </a:ln>
      <a:ln w="11429" cap="flat" cmpd="sng" algn="ctr">
        <a:solidFill>
          <a:schemeClr val="phClr"/>
        </a:solidFill>
        <a:prstDash val="sysDash"/>
      </a:ln>
      <a:ln w="200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phClr">
              <a:shade val="70000"/>
              <a:satMod val="105000"/>
            </a:schemeClr>
          </a:contourClr>
        </a:sp3d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70000"/>
              <a:satMod val="115000"/>
            </a:schemeClr>
            <a:schemeClr val="phClr">
              <a:tint val="85000"/>
            </a:schemeClr>
          </a:duotone>
        </a:blip>
        <a:tile tx="0" ty="0" sx="85000" sy="85000" flip="none" algn="tl"/>
      </a:blipFill>
      <a:blipFill>
        <a:blip xmlns:r="http://schemas.openxmlformats.org/officeDocument/2006/relationships" r:embed="rId2">
          <a:duotone>
            <a:schemeClr val="phClr">
              <a:shade val="65000"/>
              <a:satMod val="115000"/>
            </a:schemeClr>
            <a:schemeClr val="phClr">
              <a:tint val="85000"/>
            </a:schemeClr>
          </a:duotone>
        </a:blip>
        <a:tile tx="0" ty="0" sx="65000" sy="65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6794</TotalTime>
  <Words>2133</Words>
  <Application>Microsoft Office PowerPoint</Application>
  <PresentationFormat>Custom</PresentationFormat>
  <Paragraphs>441</Paragraphs>
  <Slides>46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Office Theme</vt:lpstr>
      <vt:lpstr>1_Office Theme</vt:lpstr>
      <vt:lpstr>2_Office Theme</vt:lpstr>
      <vt:lpstr>The Ministry of Economy and Finance Date: February 08, 2018</vt:lpstr>
      <vt:lpstr>Summary Contents</vt:lpstr>
      <vt:lpstr>PowerPoint Presentation</vt:lpstr>
      <vt:lpstr>Cambodia Economic Development </vt:lpstr>
      <vt:lpstr>Contents</vt:lpstr>
      <vt:lpstr>Robust economic growth….</vt:lpstr>
      <vt:lpstr>Industry sector has maintained strong growth supported by solid growth of construction sector </vt:lpstr>
      <vt:lpstr>And the emergence of non-garment industry </vt:lpstr>
      <vt:lpstr>PowerPoint Presentation</vt:lpstr>
      <vt:lpstr>Agriculture experienced declining growth over the last three years due to bad weather condition and drop of commodity price and prospected to gradually pick up…..</vt:lpstr>
      <vt:lpstr>Cambodia-Japan economic relation</vt:lpstr>
      <vt:lpstr>PowerPoint Presentation</vt:lpstr>
      <vt:lpstr>Along with the good condition of the global economy, Cambodia is also facing some major risks 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Progress of PPP ​​​​​​​​​​​​​​​​​​​​​​​​​​​​​​​​​​​​​​Implementation in Cambodia</vt:lpstr>
      <vt:lpstr>Contents</vt:lpstr>
      <vt:lpstr>1. PPP Policy Paper 2016-2020 (1/6)</vt:lpstr>
      <vt:lpstr>1. PPP Policy Paper 2016-2020 (2/6)</vt:lpstr>
      <vt:lpstr>1. PPP Policy Paper 2016-2020 (3/6)</vt:lpstr>
      <vt:lpstr>1. PPP Policy Paper 2016-2020 (4/6)</vt:lpstr>
      <vt:lpstr>1. PPP Policy Paper 2016-2020 (5/6)</vt:lpstr>
      <vt:lpstr>1. PPP Policy Paper 2016-2020 (6/6)</vt:lpstr>
      <vt:lpstr>2. Progress of Implementing PPP Policy  (1/6)</vt:lpstr>
      <vt:lpstr>2. Progress of Implementing PPP Policy  (2/6)</vt:lpstr>
      <vt:lpstr>2. Progress of Implementing PPP Policy  (3/6)</vt:lpstr>
      <vt:lpstr>2. Progress of Implementing PPP Policy  (4/6)</vt:lpstr>
      <vt:lpstr>2. Progress of Implementing PPP Policy (5/6)</vt:lpstr>
      <vt:lpstr>2. Progress of Implementing PPP  in Cambodia (6/6)</vt:lpstr>
      <vt:lpstr>PowerPoint Presentation</vt:lpstr>
      <vt:lpstr>PowerPoint Presentation</vt:lpstr>
      <vt:lpstr>3. Targeted Plan</vt:lpstr>
      <vt:lpstr>PowerPoint Presentation</vt:lpstr>
      <vt:lpstr>PowerPoint Presentation</vt:lpstr>
      <vt:lpstr>PowerPoint Presentation</vt:lpstr>
      <vt:lpstr>PowerPoint Presentation</vt:lpstr>
      <vt:lpstr>Content</vt:lpstr>
      <vt:lpstr>1. The 4 Key Principles in Borrowing</vt:lpstr>
      <vt:lpstr>2. Policy Measures for PDM 2015-2018 (1/2)</vt:lpstr>
      <vt:lpstr>2. Policy Measures for PDM 2015-2018 (2/2)</vt:lpstr>
      <vt:lpstr>3. Debt Sustainability Analysis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Lanin</dc:creator>
  <cp:lastModifiedBy>Seak Eng</cp:lastModifiedBy>
  <cp:revision>415</cp:revision>
  <cp:lastPrinted>2018-02-06T10:20:27Z</cp:lastPrinted>
  <dcterms:created xsi:type="dcterms:W3CDTF">2016-09-16T07:13:23Z</dcterms:created>
  <dcterms:modified xsi:type="dcterms:W3CDTF">2018-02-07T06:02:53Z</dcterms:modified>
</cp:coreProperties>
</file>